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59"/>
  </p:notesMasterIdLst>
  <p:sldIdLst>
    <p:sldId id="427" r:id="rId5"/>
    <p:sldId id="333" r:id="rId6"/>
    <p:sldId id="335" r:id="rId7"/>
    <p:sldId id="336" r:id="rId8"/>
    <p:sldId id="389" r:id="rId9"/>
    <p:sldId id="337" r:id="rId10"/>
    <p:sldId id="361" r:id="rId11"/>
    <p:sldId id="362" r:id="rId12"/>
    <p:sldId id="364" r:id="rId13"/>
    <p:sldId id="342" r:id="rId14"/>
    <p:sldId id="344" r:id="rId15"/>
    <p:sldId id="390" r:id="rId16"/>
    <p:sldId id="365" r:id="rId17"/>
    <p:sldId id="348" r:id="rId18"/>
    <p:sldId id="366" r:id="rId19"/>
    <p:sldId id="367" r:id="rId20"/>
    <p:sldId id="392" r:id="rId21"/>
    <p:sldId id="393" r:id="rId22"/>
    <p:sldId id="396" r:id="rId23"/>
    <p:sldId id="394" r:id="rId24"/>
    <p:sldId id="395" r:id="rId25"/>
    <p:sldId id="368" r:id="rId26"/>
    <p:sldId id="352" r:id="rId27"/>
    <p:sldId id="397" r:id="rId28"/>
    <p:sldId id="398" r:id="rId29"/>
    <p:sldId id="399" r:id="rId30"/>
    <p:sldId id="415" r:id="rId31"/>
    <p:sldId id="416" r:id="rId32"/>
    <p:sldId id="400" r:id="rId33"/>
    <p:sldId id="417" r:id="rId34"/>
    <p:sldId id="401" r:id="rId35"/>
    <p:sldId id="402" r:id="rId36"/>
    <p:sldId id="403" r:id="rId37"/>
    <p:sldId id="419" r:id="rId38"/>
    <p:sldId id="405" r:id="rId39"/>
    <p:sldId id="371" r:id="rId40"/>
    <p:sldId id="422" r:id="rId41"/>
    <p:sldId id="423" r:id="rId42"/>
    <p:sldId id="372" r:id="rId43"/>
    <p:sldId id="424" r:id="rId44"/>
    <p:sldId id="425" r:id="rId45"/>
    <p:sldId id="420" r:id="rId46"/>
    <p:sldId id="421" r:id="rId47"/>
    <p:sldId id="373" r:id="rId48"/>
    <p:sldId id="409" r:id="rId49"/>
    <p:sldId id="410" r:id="rId50"/>
    <p:sldId id="374" r:id="rId51"/>
    <p:sldId id="375" r:id="rId52"/>
    <p:sldId id="411" r:id="rId53"/>
    <p:sldId id="412" r:id="rId54"/>
    <p:sldId id="387" r:id="rId55"/>
    <p:sldId id="386" r:id="rId56"/>
    <p:sldId id="388" r:id="rId57"/>
    <p:sldId id="428" r:id="rId58"/>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8" autoAdjust="0"/>
    <p:restoredTop sz="70370" autoAdjust="0"/>
  </p:normalViewPr>
  <p:slideViewPr>
    <p:cSldViewPr snapToGrid="0">
      <p:cViewPr varScale="1">
        <p:scale>
          <a:sx n="44" d="100"/>
          <a:sy n="44" d="100"/>
        </p:scale>
        <p:origin x="12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4336681B-641D-4096-AA24-ECB3130B0DDB}" type="datetimeFigureOut">
              <a:rPr lang="en-AU" smtClean="0"/>
              <a:t>27/02/2026</a:t>
            </a:fld>
            <a:endParaRPr lang="en-AU"/>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7B61BF14-442A-4806-9528-3CAE044062F5}" type="slidenum">
              <a:rPr lang="en-AU" smtClean="0"/>
              <a:t>‹#›</a:t>
            </a:fld>
            <a:endParaRPr lang="en-AU"/>
          </a:p>
        </p:txBody>
      </p:sp>
    </p:spTree>
    <p:extLst>
      <p:ext uri="{BB962C8B-B14F-4D97-AF65-F5344CB8AC3E}">
        <p14:creationId xmlns:p14="http://schemas.microsoft.com/office/powerpoint/2010/main" val="1441522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by the end of the study, each person was either observed to develop a cancer or was alive and well, then the usual survival techniques can be applied. </a:t>
            </a:r>
            <a:endParaRPr lang="en-AU" dirty="0"/>
          </a:p>
        </p:txBody>
      </p:sp>
      <p:sp>
        <p:nvSpPr>
          <p:cNvPr id="4" name="Slide Number Placeholder 3"/>
          <p:cNvSpPr>
            <a:spLocks noGrp="1"/>
          </p:cNvSpPr>
          <p:nvPr>
            <p:ph type="sldNum" sz="quarter" idx="5"/>
          </p:nvPr>
        </p:nvSpPr>
        <p:spPr/>
        <p:txBody>
          <a:bodyPr/>
          <a:lstStyle/>
          <a:p>
            <a:fld id="{7B61BF14-442A-4806-9528-3CAE044062F5}" type="slidenum">
              <a:rPr lang="en-AU" smtClean="0"/>
              <a:t>2</a:t>
            </a:fld>
            <a:endParaRPr lang="en-AU"/>
          </a:p>
        </p:txBody>
      </p:sp>
    </p:spTree>
    <p:extLst>
      <p:ext uri="{BB962C8B-B14F-4D97-AF65-F5344CB8AC3E}">
        <p14:creationId xmlns:p14="http://schemas.microsoft.com/office/powerpoint/2010/main" val="1247460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EDB80-53F3-A6B4-DCA9-611BE61101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2E370-120F-BB75-2500-7B73CD5E8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5DA0D-0312-E372-0A1C-A2DA5F2334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71D485-7A8F-39B6-B754-80575D6D875F}"/>
              </a:ext>
            </a:extLst>
          </p:cNvPr>
          <p:cNvSpPr>
            <a:spLocks noGrp="1"/>
          </p:cNvSpPr>
          <p:nvPr>
            <p:ph type="sldNum" sz="quarter" idx="5"/>
          </p:nvPr>
        </p:nvSpPr>
        <p:spPr/>
        <p:txBody>
          <a:bodyPr/>
          <a:lstStyle/>
          <a:p>
            <a:fld id="{7B61BF14-442A-4806-9528-3CAE044062F5}" type="slidenum">
              <a:rPr lang="en-AU" smtClean="0"/>
              <a:t>11</a:t>
            </a:fld>
            <a:endParaRPr lang="en-AU"/>
          </a:p>
        </p:txBody>
      </p:sp>
    </p:spTree>
    <p:extLst>
      <p:ext uri="{BB962C8B-B14F-4D97-AF65-F5344CB8AC3E}">
        <p14:creationId xmlns:p14="http://schemas.microsoft.com/office/powerpoint/2010/main" val="240879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E6986-E5B4-EBD3-CCB5-546C402C5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437C1-6222-4AD7-4F45-3B90FE138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1DFB8-DEBD-4EAE-F872-642EA1C4E2A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46A7013-9B84-7AF1-C2F4-4D512DA79E65}"/>
              </a:ext>
            </a:extLst>
          </p:cNvPr>
          <p:cNvSpPr>
            <a:spLocks noGrp="1"/>
          </p:cNvSpPr>
          <p:nvPr>
            <p:ph type="sldNum" sz="quarter" idx="5"/>
          </p:nvPr>
        </p:nvSpPr>
        <p:spPr/>
        <p:txBody>
          <a:bodyPr/>
          <a:lstStyle/>
          <a:p>
            <a:fld id="{7B61BF14-442A-4806-9528-3CAE044062F5}" type="slidenum">
              <a:rPr lang="en-AU" smtClean="0"/>
              <a:t>12</a:t>
            </a:fld>
            <a:endParaRPr lang="en-AU"/>
          </a:p>
        </p:txBody>
      </p:sp>
    </p:spTree>
    <p:extLst>
      <p:ext uri="{BB962C8B-B14F-4D97-AF65-F5344CB8AC3E}">
        <p14:creationId xmlns:p14="http://schemas.microsoft.com/office/powerpoint/2010/main" val="65122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7AF06-CD77-035C-7801-A48967D12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B0377-90C2-0ABB-FC76-2AB6E6B17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D738B-3502-8CDD-6A82-2043F6221335}"/>
              </a:ext>
            </a:extLst>
          </p:cNvPr>
          <p:cNvSpPr>
            <a:spLocks noGrp="1"/>
          </p:cNvSpPr>
          <p:nvPr>
            <p:ph type="body" idx="1"/>
          </p:nvPr>
        </p:nvSpPr>
        <p:spPr/>
        <p:txBody>
          <a:bodyPr/>
          <a:lstStyle/>
          <a:p>
            <a:r>
              <a:rPr lang="en-US" b="0" dirty="0"/>
              <a:t>In classical survival analysis, we are primarily interested in the probability of "surviving" past a certain time without the event occurring. However, when we introduce competing risks, our perspective shifts from the absence of events to the occurrence of specific events.</a:t>
            </a:r>
          </a:p>
          <a:p>
            <a:endParaRPr lang="en-US" dirty="0"/>
          </a:p>
          <a:p>
            <a:r>
              <a:rPr lang="en-US" dirty="0"/>
              <a:t>While the survival function S(t) = P(T&gt;t) is often preferred in classical survival analysis, once dealing with competitive risks, the distribution function F(.), often referred to as the cumulative incidence function in this context, is preferred.</a:t>
            </a:r>
          </a:p>
          <a:p>
            <a:endParaRPr lang="en-AU" dirty="0"/>
          </a:p>
        </p:txBody>
      </p:sp>
      <p:sp>
        <p:nvSpPr>
          <p:cNvPr id="4" name="Slide Number Placeholder 3">
            <a:extLst>
              <a:ext uri="{FF2B5EF4-FFF2-40B4-BE49-F238E27FC236}">
                <a16:creationId xmlns:a16="http://schemas.microsoft.com/office/drawing/2014/main" id="{398C316C-CD16-834F-C283-4866B9C6631C}"/>
              </a:ext>
            </a:extLst>
          </p:cNvPr>
          <p:cNvSpPr>
            <a:spLocks noGrp="1"/>
          </p:cNvSpPr>
          <p:nvPr>
            <p:ph type="sldNum" sz="quarter" idx="5"/>
          </p:nvPr>
        </p:nvSpPr>
        <p:spPr/>
        <p:txBody>
          <a:bodyPr/>
          <a:lstStyle/>
          <a:p>
            <a:fld id="{7B61BF14-442A-4806-9528-3CAE044062F5}" type="slidenum">
              <a:rPr lang="en-AU" smtClean="0"/>
              <a:t>13</a:t>
            </a:fld>
            <a:endParaRPr lang="en-AU"/>
          </a:p>
        </p:txBody>
      </p:sp>
    </p:spTree>
    <p:extLst>
      <p:ext uri="{BB962C8B-B14F-4D97-AF65-F5344CB8AC3E}">
        <p14:creationId xmlns:p14="http://schemas.microsoft.com/office/powerpoint/2010/main" val="2887537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46A14-0101-9FBE-9A08-04A172D96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37098-466B-6F20-DC49-2F91BE879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29DB5-C11E-B55B-C08B-33B5745B44B4}"/>
              </a:ext>
            </a:extLst>
          </p:cNvPr>
          <p:cNvSpPr>
            <a:spLocks noGrp="1"/>
          </p:cNvSpPr>
          <p:nvPr>
            <p:ph type="body" idx="1"/>
          </p:nvPr>
        </p:nvSpPr>
        <p:spPr/>
        <p:txBody>
          <a:bodyPr/>
          <a:lstStyle/>
          <a:p>
            <a:r>
              <a:rPr lang="en-US" dirty="0"/>
              <a:t>This is the Aalen-Johansson estimator for the incidence of cause k at time t</a:t>
            </a:r>
          </a:p>
          <a:p>
            <a:endParaRPr lang="en-AU" dirty="0"/>
          </a:p>
        </p:txBody>
      </p:sp>
      <p:sp>
        <p:nvSpPr>
          <p:cNvPr id="4" name="Slide Number Placeholder 3">
            <a:extLst>
              <a:ext uri="{FF2B5EF4-FFF2-40B4-BE49-F238E27FC236}">
                <a16:creationId xmlns:a16="http://schemas.microsoft.com/office/drawing/2014/main" id="{089C30EA-2946-E344-8867-164BFAE9D82C}"/>
              </a:ext>
            </a:extLst>
          </p:cNvPr>
          <p:cNvSpPr>
            <a:spLocks noGrp="1"/>
          </p:cNvSpPr>
          <p:nvPr>
            <p:ph type="sldNum" sz="quarter" idx="5"/>
          </p:nvPr>
        </p:nvSpPr>
        <p:spPr/>
        <p:txBody>
          <a:bodyPr/>
          <a:lstStyle/>
          <a:p>
            <a:fld id="{7B61BF14-442A-4806-9528-3CAE044062F5}" type="slidenum">
              <a:rPr lang="en-AU" smtClean="0"/>
              <a:t>14</a:t>
            </a:fld>
            <a:endParaRPr lang="en-AU"/>
          </a:p>
        </p:txBody>
      </p:sp>
    </p:spTree>
    <p:extLst>
      <p:ext uri="{BB962C8B-B14F-4D97-AF65-F5344CB8AC3E}">
        <p14:creationId xmlns:p14="http://schemas.microsoft.com/office/powerpoint/2010/main" val="312476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AAB00-C0EB-48BA-53BF-0A8EA44B7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99CED-5B95-84D3-5B28-3EF369F7C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B3843-74DC-3DEB-866C-B03E4123FC5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2E0A72D-3948-E025-7181-CC8FEC304470}"/>
              </a:ext>
            </a:extLst>
          </p:cNvPr>
          <p:cNvSpPr>
            <a:spLocks noGrp="1"/>
          </p:cNvSpPr>
          <p:nvPr>
            <p:ph type="sldNum" sz="quarter" idx="5"/>
          </p:nvPr>
        </p:nvSpPr>
        <p:spPr/>
        <p:txBody>
          <a:bodyPr/>
          <a:lstStyle/>
          <a:p>
            <a:fld id="{7B61BF14-442A-4806-9528-3CAE044062F5}" type="slidenum">
              <a:rPr lang="en-AU" smtClean="0"/>
              <a:t>15</a:t>
            </a:fld>
            <a:endParaRPr lang="en-AU"/>
          </a:p>
        </p:txBody>
      </p:sp>
    </p:spTree>
    <p:extLst>
      <p:ext uri="{BB962C8B-B14F-4D97-AF65-F5344CB8AC3E}">
        <p14:creationId xmlns:p14="http://schemas.microsoft.com/office/powerpoint/2010/main" val="39194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E6DE-AE6B-823C-5F4C-F1C1BE358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485FD-D2B9-706D-F366-308D67B9F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076B4-192B-A026-A7F7-2B834B1454EE}"/>
              </a:ext>
            </a:extLst>
          </p:cNvPr>
          <p:cNvSpPr>
            <a:spLocks noGrp="1"/>
          </p:cNvSpPr>
          <p:nvPr>
            <p:ph type="body" idx="1"/>
          </p:nvPr>
        </p:nvSpPr>
        <p:spPr/>
        <p:txBody>
          <a:bodyPr/>
          <a:lstStyle/>
          <a:p>
            <a:r>
              <a:rPr lang="en-US" b="0" dirty="0"/>
              <a:t>In the world of hazards, only the cause-specific hazard behaves like a physical force that you can simply add together to get the total risk. The sub-distribution hazard is a specialized tool for modeling incidence; it sacrifices additivity in exchange for a direct, one-to-one relationship with the real-world probability of an event.</a:t>
            </a:r>
          </a:p>
          <a:p>
            <a:endParaRPr lang="en-US" dirty="0"/>
          </a:p>
          <a:p>
            <a:r>
              <a:rPr lang="en-US" dirty="0"/>
              <a:t>Depending on the clinical or medical question we want to answer, we may want to compare the cause-specific hazard or the cumulative incidence functions.</a:t>
            </a:r>
            <a:endParaRPr lang="en-AU" dirty="0"/>
          </a:p>
        </p:txBody>
      </p:sp>
      <p:sp>
        <p:nvSpPr>
          <p:cNvPr id="4" name="Slide Number Placeholder 3">
            <a:extLst>
              <a:ext uri="{FF2B5EF4-FFF2-40B4-BE49-F238E27FC236}">
                <a16:creationId xmlns:a16="http://schemas.microsoft.com/office/drawing/2014/main" id="{3F29260F-1511-DB62-B167-83800672B899}"/>
              </a:ext>
            </a:extLst>
          </p:cNvPr>
          <p:cNvSpPr>
            <a:spLocks noGrp="1"/>
          </p:cNvSpPr>
          <p:nvPr>
            <p:ph type="sldNum" sz="quarter" idx="5"/>
          </p:nvPr>
        </p:nvSpPr>
        <p:spPr/>
        <p:txBody>
          <a:bodyPr/>
          <a:lstStyle/>
          <a:p>
            <a:fld id="{7B61BF14-442A-4806-9528-3CAE044062F5}" type="slidenum">
              <a:rPr lang="en-AU" smtClean="0"/>
              <a:t>16</a:t>
            </a:fld>
            <a:endParaRPr lang="en-AU"/>
          </a:p>
        </p:txBody>
      </p:sp>
    </p:spTree>
    <p:extLst>
      <p:ext uri="{BB962C8B-B14F-4D97-AF65-F5344CB8AC3E}">
        <p14:creationId xmlns:p14="http://schemas.microsoft.com/office/powerpoint/2010/main" val="273968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A3AD6-2919-28AE-8317-BEB009BFC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322F7-9AA6-A8A5-D87D-4274E0B98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17AC4-EA45-6D5F-B995-2B4F68A43D6B}"/>
              </a:ext>
            </a:extLst>
          </p:cNvPr>
          <p:cNvSpPr>
            <a:spLocks noGrp="1"/>
          </p:cNvSpPr>
          <p:nvPr>
            <p:ph type="body" idx="1"/>
          </p:nvPr>
        </p:nvSpPr>
        <p:spPr/>
        <p:txBody>
          <a:bodyPr/>
          <a:lstStyle/>
          <a:p>
            <a:r>
              <a:rPr lang="en-US" dirty="0"/>
              <a:t>Consider a hypothetical example of a study of 20 patients for which the time to discharge from hospital was recorded</a:t>
            </a:r>
          </a:p>
          <a:p>
            <a:r>
              <a:rPr lang="en-US" dirty="0"/>
              <a:t>The event of interest is time to discharge and the competing risk is death prior to discharge</a:t>
            </a:r>
          </a:p>
          <a:p>
            <a:r>
              <a:rPr lang="en-US" dirty="0"/>
              <a:t>All 20 patients were observed until the time of their discharge or until they died, so there were no censored observations</a:t>
            </a:r>
          </a:p>
          <a:p>
            <a:endParaRPr lang="en-AU" dirty="0"/>
          </a:p>
        </p:txBody>
      </p:sp>
      <p:sp>
        <p:nvSpPr>
          <p:cNvPr id="4" name="Slide Number Placeholder 3">
            <a:extLst>
              <a:ext uri="{FF2B5EF4-FFF2-40B4-BE49-F238E27FC236}">
                <a16:creationId xmlns:a16="http://schemas.microsoft.com/office/drawing/2014/main" id="{36ECB51F-7BFA-23BC-119B-5BDC63092909}"/>
              </a:ext>
            </a:extLst>
          </p:cNvPr>
          <p:cNvSpPr>
            <a:spLocks noGrp="1"/>
          </p:cNvSpPr>
          <p:nvPr>
            <p:ph type="sldNum" sz="quarter" idx="5"/>
          </p:nvPr>
        </p:nvSpPr>
        <p:spPr/>
        <p:txBody>
          <a:bodyPr/>
          <a:lstStyle/>
          <a:p>
            <a:fld id="{7B61BF14-442A-4806-9528-3CAE044062F5}" type="slidenum">
              <a:rPr lang="en-AU" smtClean="0"/>
              <a:t>17</a:t>
            </a:fld>
            <a:endParaRPr lang="en-AU"/>
          </a:p>
        </p:txBody>
      </p:sp>
    </p:spTree>
    <p:extLst>
      <p:ext uri="{BB962C8B-B14F-4D97-AF65-F5344CB8AC3E}">
        <p14:creationId xmlns:p14="http://schemas.microsoft.com/office/powerpoint/2010/main" val="1087859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9F024-3C3C-E293-6E79-0FD0E05DA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CE402-93E2-BC90-7383-8F39F44C7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3994E-BF77-40E1-1EC8-30564775E264}"/>
              </a:ext>
            </a:extLst>
          </p:cNvPr>
          <p:cNvSpPr>
            <a:spLocks noGrp="1"/>
          </p:cNvSpPr>
          <p:nvPr>
            <p:ph type="body" idx="1"/>
          </p:nvPr>
        </p:nvSpPr>
        <p:spPr/>
        <p:txBody>
          <a:bodyPr/>
          <a:lstStyle/>
          <a:p>
            <a:r>
              <a:rPr lang="en-US" dirty="0"/>
              <a:t>Joint probability that an event occurs in 30 days and the event is discharge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Kaplan-Meier estimate depends on the order in which discharges and deaths occur relative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KM estimate estimates the probability of discharge from hospital by 30 days but ignoring the possibility that some individuals die before discharge</a:t>
            </a:r>
          </a:p>
          <a:p>
            <a:endParaRPr lang="en-AU" dirty="0"/>
          </a:p>
        </p:txBody>
      </p:sp>
      <p:sp>
        <p:nvSpPr>
          <p:cNvPr id="4" name="Slide Number Placeholder 3">
            <a:extLst>
              <a:ext uri="{FF2B5EF4-FFF2-40B4-BE49-F238E27FC236}">
                <a16:creationId xmlns:a16="http://schemas.microsoft.com/office/drawing/2014/main" id="{C4C9FA5F-B192-31DF-1DBC-F4F3F5BE2769}"/>
              </a:ext>
            </a:extLst>
          </p:cNvPr>
          <p:cNvSpPr>
            <a:spLocks noGrp="1"/>
          </p:cNvSpPr>
          <p:nvPr>
            <p:ph type="sldNum" sz="quarter" idx="5"/>
          </p:nvPr>
        </p:nvSpPr>
        <p:spPr/>
        <p:txBody>
          <a:bodyPr/>
          <a:lstStyle/>
          <a:p>
            <a:fld id="{7B61BF14-442A-4806-9528-3CAE044062F5}" type="slidenum">
              <a:rPr lang="en-AU" smtClean="0"/>
              <a:t>18</a:t>
            </a:fld>
            <a:endParaRPr lang="en-AU"/>
          </a:p>
        </p:txBody>
      </p:sp>
    </p:spTree>
    <p:extLst>
      <p:ext uri="{BB962C8B-B14F-4D97-AF65-F5344CB8AC3E}">
        <p14:creationId xmlns:p14="http://schemas.microsoft.com/office/powerpoint/2010/main" val="1461287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6218B-CA1F-1E10-739A-7A323469E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7D681-8849-AF61-371A-44B490DB0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CEF9A-FCF2-CBFE-8A55-5B94EE16B7A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A03B177-20FF-90A7-D881-174440984954}"/>
              </a:ext>
            </a:extLst>
          </p:cNvPr>
          <p:cNvSpPr>
            <a:spLocks noGrp="1"/>
          </p:cNvSpPr>
          <p:nvPr>
            <p:ph type="sldNum" sz="quarter" idx="5"/>
          </p:nvPr>
        </p:nvSpPr>
        <p:spPr/>
        <p:txBody>
          <a:bodyPr/>
          <a:lstStyle/>
          <a:p>
            <a:fld id="{7B61BF14-442A-4806-9528-3CAE044062F5}" type="slidenum">
              <a:rPr lang="en-AU" smtClean="0"/>
              <a:t>19</a:t>
            </a:fld>
            <a:endParaRPr lang="en-AU"/>
          </a:p>
        </p:txBody>
      </p:sp>
    </p:spTree>
    <p:extLst>
      <p:ext uri="{BB962C8B-B14F-4D97-AF65-F5344CB8AC3E}">
        <p14:creationId xmlns:p14="http://schemas.microsoft.com/office/powerpoint/2010/main" val="1690480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5CFDF-BC57-406F-9368-A67CC99E5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742CCD-1E3B-CA66-273E-363CBA37C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2035A-6254-7799-C4AE-F9846DF73E8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CC7DF87-CDD9-7AA2-9B2D-99E8682A6527}"/>
              </a:ext>
            </a:extLst>
          </p:cNvPr>
          <p:cNvSpPr>
            <a:spLocks noGrp="1"/>
          </p:cNvSpPr>
          <p:nvPr>
            <p:ph type="sldNum" sz="quarter" idx="5"/>
          </p:nvPr>
        </p:nvSpPr>
        <p:spPr/>
        <p:txBody>
          <a:bodyPr/>
          <a:lstStyle/>
          <a:p>
            <a:fld id="{7B61BF14-442A-4806-9528-3CAE044062F5}" type="slidenum">
              <a:rPr lang="en-AU" smtClean="0"/>
              <a:t>20</a:t>
            </a:fld>
            <a:endParaRPr lang="en-AU"/>
          </a:p>
        </p:txBody>
      </p:sp>
    </p:spTree>
    <p:extLst>
      <p:ext uri="{BB962C8B-B14F-4D97-AF65-F5344CB8AC3E}">
        <p14:creationId xmlns:p14="http://schemas.microsoft.com/office/powerpoint/2010/main" val="424022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Censoring is assumed independent of the instantaneous probability of the event of interest.</a:t>
            </a:r>
            <a:endParaRPr lang="en-US" b="1" dirty="0"/>
          </a:p>
          <a:p>
            <a:endParaRPr lang="en-AU" dirty="0"/>
          </a:p>
        </p:txBody>
      </p:sp>
      <p:sp>
        <p:nvSpPr>
          <p:cNvPr id="4" name="Slide Number Placeholder 3"/>
          <p:cNvSpPr>
            <a:spLocks noGrp="1"/>
          </p:cNvSpPr>
          <p:nvPr>
            <p:ph type="sldNum" sz="quarter" idx="5"/>
          </p:nvPr>
        </p:nvSpPr>
        <p:spPr/>
        <p:txBody>
          <a:bodyPr/>
          <a:lstStyle/>
          <a:p>
            <a:fld id="{7B61BF14-442A-4806-9528-3CAE044062F5}" type="slidenum">
              <a:rPr lang="en-AU" smtClean="0"/>
              <a:t>3</a:t>
            </a:fld>
            <a:endParaRPr lang="en-AU" dirty="0"/>
          </a:p>
        </p:txBody>
      </p:sp>
    </p:spTree>
    <p:extLst>
      <p:ext uri="{BB962C8B-B14F-4D97-AF65-F5344CB8AC3E}">
        <p14:creationId xmlns:p14="http://schemas.microsoft.com/office/powerpoint/2010/main" val="3851847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93421-C0E1-7DF5-1364-AB7384A2B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FD0D9-99BA-7BA8-CAB4-339B54DBA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95EC2-EE80-DF14-A55E-D2A9623DE93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5D4A3BE-A505-50BF-3709-E3853451C5BC}"/>
              </a:ext>
            </a:extLst>
          </p:cNvPr>
          <p:cNvSpPr>
            <a:spLocks noGrp="1"/>
          </p:cNvSpPr>
          <p:nvPr>
            <p:ph type="sldNum" sz="quarter" idx="5"/>
          </p:nvPr>
        </p:nvSpPr>
        <p:spPr/>
        <p:txBody>
          <a:bodyPr/>
          <a:lstStyle/>
          <a:p>
            <a:fld id="{7B61BF14-442A-4806-9528-3CAE044062F5}" type="slidenum">
              <a:rPr lang="en-AU" smtClean="0"/>
              <a:t>21</a:t>
            </a:fld>
            <a:endParaRPr lang="en-AU"/>
          </a:p>
        </p:txBody>
      </p:sp>
    </p:spTree>
    <p:extLst>
      <p:ext uri="{BB962C8B-B14F-4D97-AF65-F5344CB8AC3E}">
        <p14:creationId xmlns:p14="http://schemas.microsoft.com/office/powerpoint/2010/main" val="3539934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7F49B-DBC8-7A55-BDD2-A64C62617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DB047-F379-DE72-0A0E-800734DD3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D5D7B-382E-986E-269E-6956F56459BE}"/>
              </a:ext>
            </a:extLst>
          </p:cNvPr>
          <p:cNvSpPr>
            <a:spLocks noGrp="1"/>
          </p:cNvSpPr>
          <p:nvPr>
            <p:ph type="body" idx="1"/>
          </p:nvPr>
        </p:nvSpPr>
        <p:spPr/>
        <p:txBody>
          <a:bodyPr/>
          <a:lstStyle/>
          <a:p>
            <a:pPr lvl="1"/>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sto MT"/>
              </a:rPr>
              <a:t>To identify factors associated with the occurrence of the event of interest</a:t>
            </a:r>
          </a:p>
          <a:p>
            <a:endParaRPr lang="en-AU" dirty="0"/>
          </a:p>
        </p:txBody>
      </p:sp>
      <p:sp>
        <p:nvSpPr>
          <p:cNvPr id="4" name="Slide Number Placeholder 3">
            <a:extLst>
              <a:ext uri="{FF2B5EF4-FFF2-40B4-BE49-F238E27FC236}">
                <a16:creationId xmlns:a16="http://schemas.microsoft.com/office/drawing/2014/main" id="{6343B9C7-072F-3120-9CC0-ED11F481C63B}"/>
              </a:ext>
            </a:extLst>
          </p:cNvPr>
          <p:cNvSpPr>
            <a:spLocks noGrp="1"/>
          </p:cNvSpPr>
          <p:nvPr>
            <p:ph type="sldNum" sz="quarter" idx="5"/>
          </p:nvPr>
        </p:nvSpPr>
        <p:spPr/>
        <p:txBody>
          <a:bodyPr/>
          <a:lstStyle/>
          <a:p>
            <a:fld id="{7B61BF14-442A-4806-9528-3CAE044062F5}" type="slidenum">
              <a:rPr lang="en-AU" smtClean="0"/>
              <a:t>22</a:t>
            </a:fld>
            <a:endParaRPr lang="en-AU"/>
          </a:p>
        </p:txBody>
      </p:sp>
    </p:spTree>
    <p:extLst>
      <p:ext uri="{BB962C8B-B14F-4D97-AF65-F5344CB8AC3E}">
        <p14:creationId xmlns:p14="http://schemas.microsoft.com/office/powerpoint/2010/main" val="364003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4E4D-5266-8F2B-7DC3-4A6D23246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B926B-AC54-51A0-9D77-4B0400E1B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76439-E92A-E868-7A53-DA3FF58D75E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7E8FA03-3AFE-5099-FF7B-FA9CF2168282}"/>
              </a:ext>
            </a:extLst>
          </p:cNvPr>
          <p:cNvSpPr>
            <a:spLocks noGrp="1"/>
          </p:cNvSpPr>
          <p:nvPr>
            <p:ph type="sldNum" sz="quarter" idx="5"/>
          </p:nvPr>
        </p:nvSpPr>
        <p:spPr/>
        <p:txBody>
          <a:bodyPr/>
          <a:lstStyle/>
          <a:p>
            <a:fld id="{7B61BF14-442A-4806-9528-3CAE044062F5}" type="slidenum">
              <a:rPr lang="en-AU" smtClean="0"/>
              <a:t>23</a:t>
            </a:fld>
            <a:endParaRPr lang="en-AU"/>
          </a:p>
        </p:txBody>
      </p:sp>
    </p:spTree>
    <p:extLst>
      <p:ext uri="{BB962C8B-B14F-4D97-AF65-F5344CB8AC3E}">
        <p14:creationId xmlns:p14="http://schemas.microsoft.com/office/powerpoint/2010/main" val="3926925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E3DEE-22ED-7925-1091-D6A3148E3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FC4B1-A03E-FC3A-05CA-D6CF2151BA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67291-D7EF-F00B-30D2-BF6445D2DD0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814F39E-B9FB-B262-EE0C-B1DABDBBF582}"/>
              </a:ext>
            </a:extLst>
          </p:cNvPr>
          <p:cNvSpPr>
            <a:spLocks noGrp="1"/>
          </p:cNvSpPr>
          <p:nvPr>
            <p:ph type="sldNum" sz="quarter" idx="5"/>
          </p:nvPr>
        </p:nvSpPr>
        <p:spPr/>
        <p:txBody>
          <a:bodyPr/>
          <a:lstStyle/>
          <a:p>
            <a:fld id="{7B61BF14-442A-4806-9528-3CAE044062F5}" type="slidenum">
              <a:rPr lang="en-AU" smtClean="0"/>
              <a:t>24</a:t>
            </a:fld>
            <a:endParaRPr lang="en-AU"/>
          </a:p>
        </p:txBody>
      </p:sp>
    </p:spTree>
    <p:extLst>
      <p:ext uri="{BB962C8B-B14F-4D97-AF65-F5344CB8AC3E}">
        <p14:creationId xmlns:p14="http://schemas.microsoft.com/office/powerpoint/2010/main" val="3029103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F6040-5118-985F-C5CA-A586CB977D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2793C-703D-1FFA-7E9E-4AEE55799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B74AC-C850-58BA-86E3-13B124A43538}"/>
              </a:ext>
            </a:extLst>
          </p:cNvPr>
          <p:cNvSpPr>
            <a:spLocks noGrp="1"/>
          </p:cNvSpPr>
          <p:nvPr>
            <p:ph type="body" idx="1"/>
          </p:nvPr>
        </p:nvSpPr>
        <p:spPr/>
        <p:txBody>
          <a:bodyPr/>
          <a:lstStyle/>
          <a:p>
            <a:r>
              <a:rPr lang="en-US" dirty="0"/>
              <a:t>So we follow until the first event</a:t>
            </a:r>
            <a:endParaRPr lang="en-AU" dirty="0"/>
          </a:p>
        </p:txBody>
      </p:sp>
      <p:sp>
        <p:nvSpPr>
          <p:cNvPr id="4" name="Slide Number Placeholder 3">
            <a:extLst>
              <a:ext uri="{FF2B5EF4-FFF2-40B4-BE49-F238E27FC236}">
                <a16:creationId xmlns:a16="http://schemas.microsoft.com/office/drawing/2014/main" id="{F09D59B7-6170-F089-3F43-5CCA19D2E30E}"/>
              </a:ext>
            </a:extLst>
          </p:cNvPr>
          <p:cNvSpPr>
            <a:spLocks noGrp="1"/>
          </p:cNvSpPr>
          <p:nvPr>
            <p:ph type="sldNum" sz="quarter" idx="5"/>
          </p:nvPr>
        </p:nvSpPr>
        <p:spPr/>
        <p:txBody>
          <a:bodyPr/>
          <a:lstStyle/>
          <a:p>
            <a:fld id="{7B61BF14-442A-4806-9528-3CAE044062F5}" type="slidenum">
              <a:rPr lang="en-AU" smtClean="0"/>
              <a:t>25</a:t>
            </a:fld>
            <a:endParaRPr lang="en-AU"/>
          </a:p>
        </p:txBody>
      </p:sp>
    </p:spTree>
    <p:extLst>
      <p:ext uri="{BB962C8B-B14F-4D97-AF65-F5344CB8AC3E}">
        <p14:creationId xmlns:p14="http://schemas.microsoft.com/office/powerpoint/2010/main" val="84952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AE4D6-0DC0-7BAE-2821-4B1036830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0B7C3-FC53-7971-7336-C26904090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FB46B-95CF-5CC4-B99A-7837B709FD1B}"/>
              </a:ext>
            </a:extLst>
          </p:cNvPr>
          <p:cNvSpPr>
            <a:spLocks noGrp="1"/>
          </p:cNvSpPr>
          <p:nvPr>
            <p:ph type="body" idx="1"/>
          </p:nvPr>
        </p:nvSpPr>
        <p:spPr/>
        <p:txBody>
          <a:bodyPr/>
          <a:lstStyle/>
          <a:p>
            <a:r>
              <a:rPr lang="en-US" dirty="0"/>
              <a:t>So we follow until the first event</a:t>
            </a:r>
          </a:p>
          <a:p>
            <a:endParaRPr lang="en-US" dirty="0"/>
          </a:p>
          <a:p>
            <a:r>
              <a:rPr lang="en-US" dirty="0"/>
              <a:t>Let’s look at overall survival first, then by treatment type</a:t>
            </a:r>
            <a:endParaRPr lang="en-AU" dirty="0"/>
          </a:p>
        </p:txBody>
      </p:sp>
      <p:sp>
        <p:nvSpPr>
          <p:cNvPr id="4" name="Slide Number Placeholder 3">
            <a:extLst>
              <a:ext uri="{FF2B5EF4-FFF2-40B4-BE49-F238E27FC236}">
                <a16:creationId xmlns:a16="http://schemas.microsoft.com/office/drawing/2014/main" id="{FA376A70-DB91-E3D3-043F-04EBB79165C8}"/>
              </a:ext>
            </a:extLst>
          </p:cNvPr>
          <p:cNvSpPr>
            <a:spLocks noGrp="1"/>
          </p:cNvSpPr>
          <p:nvPr>
            <p:ph type="sldNum" sz="quarter" idx="5"/>
          </p:nvPr>
        </p:nvSpPr>
        <p:spPr/>
        <p:txBody>
          <a:bodyPr/>
          <a:lstStyle/>
          <a:p>
            <a:fld id="{7B61BF14-442A-4806-9528-3CAE044062F5}" type="slidenum">
              <a:rPr lang="en-AU" smtClean="0"/>
              <a:t>26</a:t>
            </a:fld>
            <a:endParaRPr lang="en-AU"/>
          </a:p>
        </p:txBody>
      </p:sp>
    </p:spTree>
    <p:extLst>
      <p:ext uri="{BB962C8B-B14F-4D97-AF65-F5344CB8AC3E}">
        <p14:creationId xmlns:p14="http://schemas.microsoft.com/office/powerpoint/2010/main" val="2456177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E1E83-B5FF-C840-F1F8-E6D56F632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9C23A-388D-D94B-5FBB-6EA72B1A4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4B66C-4CC0-F631-4764-4899A40E49B0}"/>
              </a:ext>
            </a:extLst>
          </p:cNvPr>
          <p:cNvSpPr>
            <a:spLocks noGrp="1"/>
          </p:cNvSpPr>
          <p:nvPr>
            <p:ph type="body" idx="1"/>
          </p:nvPr>
        </p:nvSpPr>
        <p:spPr/>
        <p:txBody>
          <a:bodyPr/>
          <a:lstStyle/>
          <a:p>
            <a:pPr lvl="1"/>
            <a:endParaRPr lang="en-AU" sz="1200" kern="1200" dirty="0">
              <a:solidFill>
                <a:schemeClr val="tx1"/>
              </a:solidFill>
              <a:effectLst/>
              <a:latin typeface="+mn-lt"/>
              <a:ea typeface="+mn-ea"/>
              <a:cs typeface="+mn-cs"/>
            </a:endParaRPr>
          </a:p>
          <a:p>
            <a:endParaRPr lang="en-AU" dirty="0"/>
          </a:p>
        </p:txBody>
      </p:sp>
      <p:sp>
        <p:nvSpPr>
          <p:cNvPr id="4" name="Slide Number Placeholder 3">
            <a:extLst>
              <a:ext uri="{FF2B5EF4-FFF2-40B4-BE49-F238E27FC236}">
                <a16:creationId xmlns:a16="http://schemas.microsoft.com/office/drawing/2014/main" id="{1F8BC7B2-4FA9-00B8-2CDA-C22EB35212B5}"/>
              </a:ext>
            </a:extLst>
          </p:cNvPr>
          <p:cNvSpPr>
            <a:spLocks noGrp="1"/>
          </p:cNvSpPr>
          <p:nvPr>
            <p:ph type="sldNum" sz="quarter" idx="5"/>
          </p:nvPr>
        </p:nvSpPr>
        <p:spPr/>
        <p:txBody>
          <a:bodyPr/>
          <a:lstStyle/>
          <a:p>
            <a:fld id="{7B61BF14-442A-4806-9528-3CAE044062F5}" type="slidenum">
              <a:rPr lang="en-AU" smtClean="0"/>
              <a:t>27</a:t>
            </a:fld>
            <a:endParaRPr lang="en-AU"/>
          </a:p>
        </p:txBody>
      </p:sp>
    </p:spTree>
    <p:extLst>
      <p:ext uri="{BB962C8B-B14F-4D97-AF65-F5344CB8AC3E}">
        <p14:creationId xmlns:p14="http://schemas.microsoft.com/office/powerpoint/2010/main" val="3103973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76ACF-E00C-DB70-E789-DF40A6034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C35E0-8C4F-5C4C-A2A0-384787DBE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06381-BA11-B5CA-EEBA-80F64AD02B1D}"/>
              </a:ext>
            </a:extLst>
          </p:cNvPr>
          <p:cNvSpPr>
            <a:spLocks noGrp="1"/>
          </p:cNvSpPr>
          <p:nvPr>
            <p:ph type="body" idx="1"/>
          </p:nvPr>
        </p:nvSpPr>
        <p:spPr/>
        <p:txBody>
          <a:bodyPr/>
          <a:lstStyle/>
          <a:p>
            <a:r>
              <a:rPr lang="en-US" sz="1200" kern="1200" dirty="0" err="1">
                <a:solidFill>
                  <a:schemeClr val="tx1"/>
                </a:solidFill>
                <a:latin typeface="+mn-lt"/>
                <a:ea typeface="+mn-ea"/>
                <a:cs typeface="+mn-cs"/>
              </a:rPr>
              <a:t>cuminc</a:t>
            </a:r>
            <a:r>
              <a:rPr lang="en-US" sz="1200" kern="1200" dirty="0">
                <a:solidFill>
                  <a:schemeClr val="tx1"/>
                </a:solidFill>
                <a:latin typeface="+mn-lt"/>
                <a:ea typeface="+mn-ea"/>
                <a:cs typeface="+mn-cs"/>
              </a:rPr>
              <a:t>()</a:t>
            </a:r>
            <a:r>
              <a:rPr lang="en-US" dirty="0"/>
              <a:t> function uses the </a:t>
            </a:r>
            <a:r>
              <a:rPr lang="en-US" b="0" dirty="0"/>
              <a:t>Aalen-Johansen</a:t>
            </a:r>
            <a:r>
              <a:rPr lang="en-US" dirty="0"/>
              <a:t> estimator by default</a:t>
            </a:r>
          </a:p>
          <a:p>
            <a:endParaRPr lang="en-US" dirty="0"/>
          </a:p>
        </p:txBody>
      </p:sp>
      <p:sp>
        <p:nvSpPr>
          <p:cNvPr id="4" name="Slide Number Placeholder 3">
            <a:extLst>
              <a:ext uri="{FF2B5EF4-FFF2-40B4-BE49-F238E27FC236}">
                <a16:creationId xmlns:a16="http://schemas.microsoft.com/office/drawing/2014/main" id="{C7F0114E-3CB0-4D6F-36B0-89175B1516A3}"/>
              </a:ext>
            </a:extLst>
          </p:cNvPr>
          <p:cNvSpPr>
            <a:spLocks noGrp="1"/>
          </p:cNvSpPr>
          <p:nvPr>
            <p:ph type="sldNum" sz="quarter" idx="5"/>
          </p:nvPr>
        </p:nvSpPr>
        <p:spPr/>
        <p:txBody>
          <a:bodyPr/>
          <a:lstStyle/>
          <a:p>
            <a:fld id="{7B61BF14-442A-4806-9528-3CAE044062F5}" type="slidenum">
              <a:rPr lang="en-AU" smtClean="0"/>
              <a:t>28</a:t>
            </a:fld>
            <a:endParaRPr lang="en-AU"/>
          </a:p>
        </p:txBody>
      </p:sp>
    </p:spTree>
    <p:extLst>
      <p:ext uri="{BB962C8B-B14F-4D97-AF65-F5344CB8AC3E}">
        <p14:creationId xmlns:p14="http://schemas.microsoft.com/office/powerpoint/2010/main" val="2021592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13109-65BE-080A-7890-D591FB954F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EB723-F1F6-E4F1-76F4-06CC36ECD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2839FA-4A84-F921-9C59-76C4D796B2E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CCFC00C-C6AD-9348-F87E-E47322D38DD5}"/>
              </a:ext>
            </a:extLst>
          </p:cNvPr>
          <p:cNvSpPr>
            <a:spLocks noGrp="1"/>
          </p:cNvSpPr>
          <p:nvPr>
            <p:ph type="sldNum" sz="quarter" idx="5"/>
          </p:nvPr>
        </p:nvSpPr>
        <p:spPr/>
        <p:txBody>
          <a:bodyPr/>
          <a:lstStyle/>
          <a:p>
            <a:fld id="{7B61BF14-442A-4806-9528-3CAE044062F5}" type="slidenum">
              <a:rPr lang="en-AU" smtClean="0"/>
              <a:t>29</a:t>
            </a:fld>
            <a:endParaRPr lang="en-AU"/>
          </a:p>
        </p:txBody>
      </p:sp>
    </p:spTree>
    <p:extLst>
      <p:ext uri="{BB962C8B-B14F-4D97-AF65-F5344CB8AC3E}">
        <p14:creationId xmlns:p14="http://schemas.microsoft.com/office/powerpoint/2010/main" val="3075597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891B5-ADB7-3C42-74B7-882B6ECB2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A1749-E5E5-2541-B84D-E87708549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F6329-FB80-4115-5608-19369110A9E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11A7B6C-377A-6901-93E1-836B0799E8D8}"/>
              </a:ext>
            </a:extLst>
          </p:cNvPr>
          <p:cNvSpPr>
            <a:spLocks noGrp="1"/>
          </p:cNvSpPr>
          <p:nvPr>
            <p:ph type="sldNum" sz="quarter" idx="5"/>
          </p:nvPr>
        </p:nvSpPr>
        <p:spPr/>
        <p:txBody>
          <a:bodyPr/>
          <a:lstStyle/>
          <a:p>
            <a:fld id="{7B61BF14-442A-4806-9528-3CAE044062F5}" type="slidenum">
              <a:rPr lang="en-AU" smtClean="0"/>
              <a:t>30</a:t>
            </a:fld>
            <a:endParaRPr lang="en-AU"/>
          </a:p>
        </p:txBody>
      </p:sp>
    </p:spTree>
    <p:extLst>
      <p:ext uri="{BB962C8B-B14F-4D97-AF65-F5344CB8AC3E}">
        <p14:creationId xmlns:p14="http://schemas.microsoft.com/office/powerpoint/2010/main" val="395031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group of patients dead from other causes cannot be considered censored, since their observations are not incomplete.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Thus, we do not assume the participant who was censored has the same future risk of experiencing the event of interest as someone who remains under observation</a:t>
            </a:r>
            <a:r>
              <a:rPr lang="en-US" dirty="0"/>
              <a:t>. Thus, we acknowledge that the competing event has fundamentally changed the participant’s risk profile.</a:t>
            </a:r>
            <a:endParaRPr lang="en-US" b="1" dirty="0"/>
          </a:p>
          <a:p>
            <a:pPr lvl="0"/>
            <a:endParaRPr lang="en-US" b="1" dirty="0"/>
          </a:p>
          <a:p>
            <a:pPr lvl="0"/>
            <a:r>
              <a:rPr lang="en-US" b="0" dirty="0"/>
              <a:t>Show the leukemia trial example as an example – no competing risk present in one group.</a:t>
            </a:r>
          </a:p>
          <a:p>
            <a:pPr lvl="0"/>
            <a:r>
              <a:rPr lang="en-US" b="0" dirty="0"/>
              <a:t>If those who were worst died, that would have made the treatment look better than it was.</a:t>
            </a:r>
          </a:p>
          <a:p>
            <a:pPr lvl="0"/>
            <a:r>
              <a:rPr lang="en-US" b="0" dirty="0"/>
              <a:t>If the medication increased mortality that would have been informative censoring.</a:t>
            </a:r>
          </a:p>
          <a:p>
            <a:endParaRPr lang="en-AU" dirty="0"/>
          </a:p>
        </p:txBody>
      </p:sp>
      <p:sp>
        <p:nvSpPr>
          <p:cNvPr id="4" name="Slide Number Placeholder 3"/>
          <p:cNvSpPr>
            <a:spLocks noGrp="1"/>
          </p:cNvSpPr>
          <p:nvPr>
            <p:ph type="sldNum" sz="quarter" idx="5"/>
          </p:nvPr>
        </p:nvSpPr>
        <p:spPr/>
        <p:txBody>
          <a:bodyPr/>
          <a:lstStyle/>
          <a:p>
            <a:fld id="{7B61BF14-442A-4806-9528-3CAE044062F5}" type="slidenum">
              <a:rPr lang="en-AU" smtClean="0"/>
              <a:t>4</a:t>
            </a:fld>
            <a:endParaRPr lang="en-AU" dirty="0"/>
          </a:p>
        </p:txBody>
      </p:sp>
    </p:spTree>
    <p:extLst>
      <p:ext uri="{BB962C8B-B14F-4D97-AF65-F5344CB8AC3E}">
        <p14:creationId xmlns:p14="http://schemas.microsoft.com/office/powerpoint/2010/main" val="495058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AE319-9F39-2BAC-4F0A-34C730080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ECFE2-C699-5D4F-02D3-02F3172FE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E837C-8115-14EC-8A84-0D8A5BE087F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E188364-19BC-C7C6-8268-AFA4891E402E}"/>
              </a:ext>
            </a:extLst>
          </p:cNvPr>
          <p:cNvSpPr>
            <a:spLocks noGrp="1"/>
          </p:cNvSpPr>
          <p:nvPr>
            <p:ph type="sldNum" sz="quarter" idx="5"/>
          </p:nvPr>
        </p:nvSpPr>
        <p:spPr/>
        <p:txBody>
          <a:bodyPr/>
          <a:lstStyle/>
          <a:p>
            <a:fld id="{7B61BF14-442A-4806-9528-3CAE044062F5}" type="slidenum">
              <a:rPr lang="en-AU" smtClean="0"/>
              <a:t>31</a:t>
            </a:fld>
            <a:endParaRPr lang="en-AU"/>
          </a:p>
        </p:txBody>
      </p:sp>
    </p:spTree>
    <p:extLst>
      <p:ext uri="{BB962C8B-B14F-4D97-AF65-F5344CB8AC3E}">
        <p14:creationId xmlns:p14="http://schemas.microsoft.com/office/powerpoint/2010/main" val="138718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44BC0-FCE4-337B-FD58-1C6033A77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AEF8A-5932-C815-9DC1-A923B360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485DD-E5AB-7F8C-BB01-AC897318B882}"/>
              </a:ext>
            </a:extLst>
          </p:cNvPr>
          <p:cNvSpPr>
            <a:spLocks noGrp="1"/>
          </p:cNvSpPr>
          <p:nvPr>
            <p:ph type="body" idx="1"/>
          </p:nvPr>
        </p:nvSpPr>
        <p:spPr/>
        <p:txBody>
          <a:bodyPr/>
          <a:lstStyle/>
          <a:p>
            <a:r>
              <a:rPr lang="en-AU" sz="1200" b="0" i="0" u="none" strike="noStrike" kern="1200" baseline="0" dirty="0">
                <a:solidFill>
                  <a:schemeClr val="tx1"/>
                </a:solidFill>
                <a:latin typeface="+mn-lt"/>
                <a:ea typeface="+mn-ea"/>
                <a:cs typeface="+mn-cs"/>
              </a:rPr>
              <a:t>These cumulative incidence functions can be interpreted as the probability to get an event by time t while accounting for the presence of competing events.</a:t>
            </a:r>
          </a:p>
          <a:p>
            <a:r>
              <a:rPr lang="en-AU" sz="1200" b="0" i="0" u="none" strike="noStrike" kern="1200" baseline="0" dirty="0">
                <a:solidFill>
                  <a:schemeClr val="tx1"/>
                </a:solidFill>
                <a:latin typeface="+mn-lt"/>
                <a:ea typeface="+mn-ea"/>
                <a:cs typeface="+mn-cs"/>
              </a:rPr>
              <a:t>For example, we see that the probability to have a progression within 10 months (acknowledging that the patient may die before and thus not experience a progression) is estimated to be 65.2% for these patients.</a:t>
            </a:r>
            <a:endParaRPr lang="en-US" dirty="0"/>
          </a:p>
          <a:p>
            <a:endParaRPr lang="en-AU" dirty="0"/>
          </a:p>
        </p:txBody>
      </p:sp>
      <p:sp>
        <p:nvSpPr>
          <p:cNvPr id="4" name="Slide Number Placeholder 3">
            <a:extLst>
              <a:ext uri="{FF2B5EF4-FFF2-40B4-BE49-F238E27FC236}">
                <a16:creationId xmlns:a16="http://schemas.microsoft.com/office/drawing/2014/main" id="{7C0854A3-4079-0268-E854-01D3017C75FB}"/>
              </a:ext>
            </a:extLst>
          </p:cNvPr>
          <p:cNvSpPr>
            <a:spLocks noGrp="1"/>
          </p:cNvSpPr>
          <p:nvPr>
            <p:ph type="sldNum" sz="quarter" idx="5"/>
          </p:nvPr>
        </p:nvSpPr>
        <p:spPr/>
        <p:txBody>
          <a:bodyPr/>
          <a:lstStyle/>
          <a:p>
            <a:fld id="{7B61BF14-442A-4806-9528-3CAE044062F5}" type="slidenum">
              <a:rPr lang="en-AU" smtClean="0"/>
              <a:t>32</a:t>
            </a:fld>
            <a:endParaRPr lang="en-AU"/>
          </a:p>
        </p:txBody>
      </p:sp>
    </p:spTree>
    <p:extLst>
      <p:ext uri="{BB962C8B-B14F-4D97-AF65-F5344CB8AC3E}">
        <p14:creationId xmlns:p14="http://schemas.microsoft.com/office/powerpoint/2010/main" val="1353262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E9475-D67D-A499-6E4B-E0FDCA521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04105-70D3-2B06-0128-1EBBBD326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D8FF3-76ED-FC5F-06FE-5DA808873DB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092C077-5D1C-F5D6-144D-A239E5848AE4}"/>
              </a:ext>
            </a:extLst>
          </p:cNvPr>
          <p:cNvSpPr>
            <a:spLocks noGrp="1"/>
          </p:cNvSpPr>
          <p:nvPr>
            <p:ph type="sldNum" sz="quarter" idx="5"/>
          </p:nvPr>
        </p:nvSpPr>
        <p:spPr/>
        <p:txBody>
          <a:bodyPr/>
          <a:lstStyle/>
          <a:p>
            <a:fld id="{7B61BF14-442A-4806-9528-3CAE044062F5}" type="slidenum">
              <a:rPr lang="en-AU" smtClean="0"/>
              <a:t>33</a:t>
            </a:fld>
            <a:endParaRPr lang="en-AU"/>
          </a:p>
        </p:txBody>
      </p:sp>
    </p:spTree>
    <p:extLst>
      <p:ext uri="{BB962C8B-B14F-4D97-AF65-F5344CB8AC3E}">
        <p14:creationId xmlns:p14="http://schemas.microsoft.com/office/powerpoint/2010/main" val="2154930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3D7F-4C63-9768-8A92-317678ECA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AA2D9-AB01-FE91-F5D6-B6C6DC5C6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CF050-70BF-BAF0-CDDE-10DE32BC61D7}"/>
              </a:ext>
            </a:extLst>
          </p:cNvPr>
          <p:cNvSpPr>
            <a:spLocks noGrp="1"/>
          </p:cNvSpPr>
          <p:nvPr>
            <p:ph type="body" idx="1"/>
          </p:nvPr>
        </p:nvSpPr>
        <p:spPr/>
        <p:txBody>
          <a:bodyPr/>
          <a:lstStyle/>
          <a:p>
            <a:pPr lvl="1"/>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Calisto MT"/>
            </a:endParaRPr>
          </a:p>
          <a:p>
            <a:endParaRPr lang="en-AU" dirty="0"/>
          </a:p>
        </p:txBody>
      </p:sp>
      <p:sp>
        <p:nvSpPr>
          <p:cNvPr id="4" name="Slide Number Placeholder 3">
            <a:extLst>
              <a:ext uri="{FF2B5EF4-FFF2-40B4-BE49-F238E27FC236}">
                <a16:creationId xmlns:a16="http://schemas.microsoft.com/office/drawing/2014/main" id="{D9BD7106-F8B1-6016-0C7C-BB3D24A05E92}"/>
              </a:ext>
            </a:extLst>
          </p:cNvPr>
          <p:cNvSpPr>
            <a:spLocks noGrp="1"/>
          </p:cNvSpPr>
          <p:nvPr>
            <p:ph type="sldNum" sz="quarter" idx="5"/>
          </p:nvPr>
        </p:nvSpPr>
        <p:spPr/>
        <p:txBody>
          <a:bodyPr/>
          <a:lstStyle/>
          <a:p>
            <a:fld id="{7B61BF14-442A-4806-9528-3CAE044062F5}" type="slidenum">
              <a:rPr lang="en-AU" smtClean="0"/>
              <a:t>34</a:t>
            </a:fld>
            <a:endParaRPr lang="en-AU"/>
          </a:p>
        </p:txBody>
      </p:sp>
    </p:spTree>
    <p:extLst>
      <p:ext uri="{BB962C8B-B14F-4D97-AF65-F5344CB8AC3E}">
        <p14:creationId xmlns:p14="http://schemas.microsoft.com/office/powerpoint/2010/main" val="3392597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1227-38AE-8B76-CB76-09D43B94E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41DFB9-1445-DDF2-ABDC-C206F5329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83A79-A869-B03B-6EF8-C9B074506AC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D26705B-9E17-C996-7110-33EF2DCAA855}"/>
              </a:ext>
            </a:extLst>
          </p:cNvPr>
          <p:cNvSpPr>
            <a:spLocks noGrp="1"/>
          </p:cNvSpPr>
          <p:nvPr>
            <p:ph type="sldNum" sz="quarter" idx="5"/>
          </p:nvPr>
        </p:nvSpPr>
        <p:spPr/>
        <p:txBody>
          <a:bodyPr/>
          <a:lstStyle/>
          <a:p>
            <a:fld id="{7B61BF14-442A-4806-9528-3CAE044062F5}" type="slidenum">
              <a:rPr lang="en-AU" smtClean="0"/>
              <a:t>35</a:t>
            </a:fld>
            <a:endParaRPr lang="en-AU"/>
          </a:p>
        </p:txBody>
      </p:sp>
    </p:spTree>
    <p:extLst>
      <p:ext uri="{BB962C8B-B14F-4D97-AF65-F5344CB8AC3E}">
        <p14:creationId xmlns:p14="http://schemas.microsoft.com/office/powerpoint/2010/main" val="2961843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mbria Math" panose="02040503050406030204" pitchFamily="18" charset="0"/>
                  </a:rPr>
                  <a:t>w</a:t>
                </a:r>
                <a:r>
                  <a:rPr lang="en-US" b="0" dirty="0">
                    <a:ea typeface="Cambria Math" panose="02040503050406030204" pitchFamily="18" charset="0"/>
                  </a:rPr>
                  <a:t>here sum is taken over </a:t>
                </a:r>
                <a:r>
                  <a:rPr lang="en-US" i="0">
                    <a:latin typeface="Cambria Math" panose="02040503050406030204" pitchFamily="18" charset="0"/>
                  </a:rPr>
                  <a:t>𝑟</a:t>
                </a:r>
                <a:r>
                  <a:rPr lang="en-US" b="0" dirty="0">
                    <a:ea typeface="Cambria Math" panose="02040503050406030204" pitchFamily="18" charset="0"/>
                  </a:rPr>
                  <a:t> time points (</a:t>
                </a:r>
                <a:r>
                  <a:rPr lang="en-US" b="0" i="0">
                    <a:latin typeface="Cambria Math" panose="02040503050406030204" pitchFamily="18" charset="0"/>
                    <a:ea typeface="Cambria Math" panose="02040503050406030204" pitchFamily="18" charset="0"/>
                  </a:rPr>
                  <a:t>𝑡_1&lt;</a:t>
                </a:r>
                <a:r>
                  <a:rPr lang="en-US" dirty="0">
                    <a:ea typeface="Cambria Math" panose="02040503050406030204" pitchFamily="18" charset="0"/>
                  </a:rPr>
                  <a:t> </a:t>
                </a:r>
                <a:r>
                  <a:rPr lang="en-US" i="0">
                    <a:latin typeface="Cambria Math" panose="02040503050406030204" pitchFamily="18" charset="0"/>
                    <a:ea typeface="Cambria Math" panose="02040503050406030204" pitchFamily="18" charset="0"/>
                  </a:rPr>
                  <a:t>𝑡_</a:t>
                </a:r>
                <a:r>
                  <a:rPr lang="en-US" b="0" i="0">
                    <a:latin typeface="Cambria Math" panose="02040503050406030204" pitchFamily="18" charset="0"/>
                    <a:ea typeface="Cambria Math" panose="02040503050406030204" pitchFamily="18" charset="0"/>
                  </a:rPr>
                  <a:t>2</a:t>
                </a:r>
                <a:r>
                  <a:rPr lang="en-US" b="0" dirty="0">
                    <a:ea typeface="Cambria Math" panose="02040503050406030204" pitchFamily="18" charset="0"/>
                  </a:rPr>
                  <a:t> </a:t>
                </a:r>
                <a:r>
                  <a:rPr lang="en-US" i="0">
                    <a:latin typeface="Cambria Math" panose="02040503050406030204" pitchFamily="18" charset="0"/>
                    <a:ea typeface="Cambria Math" panose="02040503050406030204" pitchFamily="18" charset="0"/>
                  </a:rPr>
                  <a:t>&lt;…&lt;𝑡_𝑟</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 </a:t>
                </a:r>
                <a:r>
                  <a:rPr lang="en-US" b="0" dirty="0">
                    <a:ea typeface="Cambria Math" panose="02040503050406030204" pitchFamily="18" charset="0"/>
                  </a:rPr>
                  <a:t>where an event of interest occurs</a:t>
                </a:r>
                <a:endParaRPr lang="en-US" dirty="0"/>
              </a:p>
              <a:p>
                <a:endParaRPr lang="en-US" dirty="0"/>
              </a:p>
              <a:p>
                <a:r>
                  <a:rPr lang="en-US" dirty="0"/>
                  <a:t>The log-rank test is a rank-based test that compares the observed versus expected number of events at </a:t>
                </a:r>
                <a:r>
                  <a:rPr lang="en-US" b="1" dirty="0"/>
                  <a:t>each distinct event time</a:t>
                </a:r>
                <a:r>
                  <a:rPr lang="en-US" dirty="0"/>
                  <a:t>.</a:t>
                </a:r>
              </a:p>
              <a:p>
                <a:r>
                  <a:rPr lang="en-US" dirty="0"/>
                  <a:t>Should sum be all </a:t>
                </a:r>
                <a:r>
                  <a:rPr lang="en-US" dirty="0" err="1"/>
                  <a:t>tj</a:t>
                </a:r>
                <a:r>
                  <a:rPr lang="en-US" dirty="0"/>
                  <a:t> or should it just go from 1 to r where r is the maximum of event times of interest?</a:t>
                </a:r>
              </a:p>
              <a:p>
                <a:endParaRPr lang="en-US" dirty="0"/>
              </a:p>
              <a:p>
                <a:r>
                  <a:rPr lang="en-US" dirty="0"/>
                  <a:t>Testing a covariate</a:t>
                </a:r>
              </a:p>
              <a:p>
                <a:endParaRPr lang="en-US" dirty="0"/>
              </a:p>
              <a:p>
                <a:r>
                  <a:rPr lang="en-US" dirty="0"/>
                  <a:t>Comparison of biological rates</a:t>
                </a:r>
              </a:p>
              <a:p>
                <a:endParaRPr lang="en-US" dirty="0"/>
              </a:p>
              <a:p>
                <a:r>
                  <a:rPr lang="en-US" dirty="0"/>
                  <a:t>Mention how variance usually calculated in R</a:t>
                </a:r>
                <a:endParaRPr lang="en-AU" dirty="0"/>
              </a:p>
            </p:txBody>
          </p:sp>
        </mc:Fallback>
      </mc:AlternateContent>
      <p:sp>
        <p:nvSpPr>
          <p:cNvPr id="4" name="Slide Number Placeholder 3"/>
          <p:cNvSpPr>
            <a:spLocks noGrp="1"/>
          </p:cNvSpPr>
          <p:nvPr>
            <p:ph type="sldNum" sz="quarter" idx="5"/>
          </p:nvPr>
        </p:nvSpPr>
        <p:spPr/>
        <p:txBody>
          <a:bodyPr/>
          <a:lstStyle/>
          <a:p>
            <a:fld id="{7B61BF14-442A-4806-9528-3CAE044062F5}" type="slidenum">
              <a:rPr lang="en-AU" smtClean="0"/>
              <a:t>36</a:t>
            </a:fld>
            <a:endParaRPr lang="en-AU"/>
          </a:p>
        </p:txBody>
      </p:sp>
    </p:spTree>
    <p:extLst>
      <p:ext uri="{BB962C8B-B14F-4D97-AF65-F5344CB8AC3E}">
        <p14:creationId xmlns:p14="http://schemas.microsoft.com/office/powerpoint/2010/main" val="194061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64B0A-6141-0C29-A38C-70CCCF33F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A06AF-2E04-93BC-C09D-475AA0EDF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48DC2-D82F-BDFC-E348-56DBFEEBEEF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3E278E8-6375-457C-400E-0D634FD25121}"/>
              </a:ext>
            </a:extLst>
          </p:cNvPr>
          <p:cNvSpPr>
            <a:spLocks noGrp="1"/>
          </p:cNvSpPr>
          <p:nvPr>
            <p:ph type="sldNum" sz="quarter" idx="5"/>
          </p:nvPr>
        </p:nvSpPr>
        <p:spPr/>
        <p:txBody>
          <a:bodyPr/>
          <a:lstStyle/>
          <a:p>
            <a:fld id="{7B61BF14-442A-4806-9528-3CAE044062F5}" type="slidenum">
              <a:rPr lang="en-AU" smtClean="0"/>
              <a:t>37</a:t>
            </a:fld>
            <a:endParaRPr lang="en-AU"/>
          </a:p>
        </p:txBody>
      </p:sp>
    </p:spTree>
    <p:extLst>
      <p:ext uri="{BB962C8B-B14F-4D97-AF65-F5344CB8AC3E}">
        <p14:creationId xmlns:p14="http://schemas.microsoft.com/office/powerpoint/2010/main" val="2716647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0482-2B8E-EC8C-E3DF-FD35D030D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320F9-7B4B-C816-3875-D3E403B3B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17CB3-F26F-F6A8-D62A-B9198E14920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2D7A31E-BF85-791D-AD78-F74937F30717}"/>
              </a:ext>
            </a:extLst>
          </p:cNvPr>
          <p:cNvSpPr>
            <a:spLocks noGrp="1"/>
          </p:cNvSpPr>
          <p:nvPr>
            <p:ph type="sldNum" sz="quarter" idx="5"/>
          </p:nvPr>
        </p:nvSpPr>
        <p:spPr/>
        <p:txBody>
          <a:bodyPr/>
          <a:lstStyle/>
          <a:p>
            <a:fld id="{7B61BF14-442A-4806-9528-3CAE044062F5}" type="slidenum">
              <a:rPr lang="en-AU" smtClean="0"/>
              <a:t>38</a:t>
            </a:fld>
            <a:endParaRPr lang="en-AU"/>
          </a:p>
        </p:txBody>
      </p:sp>
    </p:spTree>
    <p:extLst>
      <p:ext uri="{BB962C8B-B14F-4D97-AF65-F5344CB8AC3E}">
        <p14:creationId xmlns:p14="http://schemas.microsoft.com/office/powerpoint/2010/main" val="213636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64BDD-DE75-5CFB-C0E1-48E0050EE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EB6EB-0BD2-42EF-198E-4F6A2080DA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3E3A8-67DF-A412-A581-8B1C22771C1B}"/>
              </a:ext>
            </a:extLst>
          </p:cNvPr>
          <p:cNvSpPr>
            <a:spLocks noGrp="1"/>
          </p:cNvSpPr>
          <p:nvPr>
            <p:ph type="body" idx="1"/>
          </p:nvPr>
        </p:nvSpPr>
        <p:spPr/>
        <p:txBody>
          <a:bodyPr/>
          <a:lstStyle/>
          <a:p>
            <a:r>
              <a:rPr lang="en-US" b="0" dirty="0"/>
              <a:t>"Among patients who have not yet progressed (including those who have died from other causes), is the rate of progression different between the treatment groups?"</a:t>
            </a:r>
          </a:p>
          <a:p>
            <a:endParaRPr lang="en-AU" dirty="0"/>
          </a:p>
        </p:txBody>
      </p:sp>
      <p:sp>
        <p:nvSpPr>
          <p:cNvPr id="4" name="Slide Number Placeholder 3">
            <a:extLst>
              <a:ext uri="{FF2B5EF4-FFF2-40B4-BE49-F238E27FC236}">
                <a16:creationId xmlns:a16="http://schemas.microsoft.com/office/drawing/2014/main" id="{7FBFC1C3-9452-94D7-86E6-467BE3ECBA14}"/>
              </a:ext>
            </a:extLst>
          </p:cNvPr>
          <p:cNvSpPr>
            <a:spLocks noGrp="1"/>
          </p:cNvSpPr>
          <p:nvPr>
            <p:ph type="sldNum" sz="quarter" idx="5"/>
          </p:nvPr>
        </p:nvSpPr>
        <p:spPr/>
        <p:txBody>
          <a:bodyPr/>
          <a:lstStyle/>
          <a:p>
            <a:fld id="{7B61BF14-442A-4806-9528-3CAE044062F5}" type="slidenum">
              <a:rPr lang="en-AU" smtClean="0"/>
              <a:t>39</a:t>
            </a:fld>
            <a:endParaRPr lang="en-AU"/>
          </a:p>
        </p:txBody>
      </p:sp>
    </p:spTree>
    <p:extLst>
      <p:ext uri="{BB962C8B-B14F-4D97-AF65-F5344CB8AC3E}">
        <p14:creationId xmlns:p14="http://schemas.microsoft.com/office/powerpoint/2010/main" val="923168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D9FFC-2531-4588-670D-2F366E332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2F80E-32F2-7FD6-05B7-8222B7A6D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51A67-BB75-9178-8D4D-BC310F228D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U" dirty="0"/>
          </a:p>
        </p:txBody>
      </p:sp>
      <p:sp>
        <p:nvSpPr>
          <p:cNvPr id="4" name="Slide Number Placeholder 3">
            <a:extLst>
              <a:ext uri="{FF2B5EF4-FFF2-40B4-BE49-F238E27FC236}">
                <a16:creationId xmlns:a16="http://schemas.microsoft.com/office/drawing/2014/main" id="{B983A4AC-22AF-C312-8858-B8CE646A6E43}"/>
              </a:ext>
            </a:extLst>
          </p:cNvPr>
          <p:cNvSpPr>
            <a:spLocks noGrp="1"/>
          </p:cNvSpPr>
          <p:nvPr>
            <p:ph type="sldNum" sz="quarter" idx="5"/>
          </p:nvPr>
        </p:nvSpPr>
        <p:spPr/>
        <p:txBody>
          <a:bodyPr/>
          <a:lstStyle/>
          <a:p>
            <a:fld id="{7B61BF14-442A-4806-9528-3CAE044062F5}" type="slidenum">
              <a:rPr lang="en-AU" smtClean="0"/>
              <a:t>40</a:t>
            </a:fld>
            <a:endParaRPr lang="en-AU"/>
          </a:p>
        </p:txBody>
      </p:sp>
    </p:spTree>
    <p:extLst>
      <p:ext uri="{BB962C8B-B14F-4D97-AF65-F5344CB8AC3E}">
        <p14:creationId xmlns:p14="http://schemas.microsoft.com/office/powerpoint/2010/main" val="43147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9FB10-AEAA-7D05-AC04-DE1FF1C15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2EA27-1E2B-0E95-98B8-5A0EF7434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55873-2096-26B7-AF55-F2C494C7C5DB}"/>
              </a:ext>
            </a:extLst>
          </p:cNvPr>
          <p:cNvSpPr>
            <a:spLocks noGrp="1"/>
          </p:cNvSpPr>
          <p:nvPr>
            <p:ph type="body" idx="1"/>
          </p:nvPr>
        </p:nvSpPr>
        <p:spPr/>
        <p:txBody>
          <a:bodyPr/>
          <a:lstStyle/>
          <a:p>
            <a:pPr lvl="1"/>
            <a:endParaRPr lang="en-AU" dirty="0"/>
          </a:p>
        </p:txBody>
      </p:sp>
      <p:sp>
        <p:nvSpPr>
          <p:cNvPr id="4" name="Slide Number Placeholder 3">
            <a:extLst>
              <a:ext uri="{FF2B5EF4-FFF2-40B4-BE49-F238E27FC236}">
                <a16:creationId xmlns:a16="http://schemas.microsoft.com/office/drawing/2014/main" id="{020ABC89-A419-BF13-1007-495A95F2CA77}"/>
              </a:ext>
            </a:extLst>
          </p:cNvPr>
          <p:cNvSpPr>
            <a:spLocks noGrp="1"/>
          </p:cNvSpPr>
          <p:nvPr>
            <p:ph type="sldNum" sz="quarter" idx="5"/>
          </p:nvPr>
        </p:nvSpPr>
        <p:spPr/>
        <p:txBody>
          <a:bodyPr/>
          <a:lstStyle/>
          <a:p>
            <a:fld id="{7B61BF14-442A-4806-9528-3CAE044062F5}" type="slidenum">
              <a:rPr lang="en-AU" smtClean="0"/>
              <a:t>5</a:t>
            </a:fld>
            <a:endParaRPr lang="en-AU" dirty="0"/>
          </a:p>
        </p:txBody>
      </p:sp>
    </p:spTree>
    <p:extLst>
      <p:ext uri="{BB962C8B-B14F-4D97-AF65-F5344CB8AC3E}">
        <p14:creationId xmlns:p14="http://schemas.microsoft.com/office/powerpoint/2010/main" val="1305227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CF346-1E3B-25AB-2D8E-D8CB0CCCD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F0BC5-08A3-B2F3-B4C4-2F305FB47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3E165-1CE1-E0C6-BAEE-C703B29AB4C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E6F47F4-2EBB-2EC2-1B2D-1373BF3746AD}"/>
              </a:ext>
            </a:extLst>
          </p:cNvPr>
          <p:cNvSpPr>
            <a:spLocks noGrp="1"/>
          </p:cNvSpPr>
          <p:nvPr>
            <p:ph type="sldNum" sz="quarter" idx="5"/>
          </p:nvPr>
        </p:nvSpPr>
        <p:spPr/>
        <p:txBody>
          <a:bodyPr/>
          <a:lstStyle/>
          <a:p>
            <a:fld id="{7B61BF14-442A-4806-9528-3CAE044062F5}" type="slidenum">
              <a:rPr lang="en-AU" smtClean="0"/>
              <a:t>41</a:t>
            </a:fld>
            <a:endParaRPr lang="en-AU"/>
          </a:p>
        </p:txBody>
      </p:sp>
    </p:spTree>
    <p:extLst>
      <p:ext uri="{BB962C8B-B14F-4D97-AF65-F5344CB8AC3E}">
        <p14:creationId xmlns:p14="http://schemas.microsoft.com/office/powerpoint/2010/main" val="2093236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D878C-77F6-8F4E-8147-2F9BEAB27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DA8973-C332-9B30-E088-0C909522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48A78-549D-0AA0-24D6-EC81E245A47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B25B738-4D34-AE18-8B65-71098D5137F6}"/>
              </a:ext>
            </a:extLst>
          </p:cNvPr>
          <p:cNvSpPr>
            <a:spLocks noGrp="1"/>
          </p:cNvSpPr>
          <p:nvPr>
            <p:ph type="sldNum" sz="quarter" idx="5"/>
          </p:nvPr>
        </p:nvSpPr>
        <p:spPr/>
        <p:txBody>
          <a:bodyPr/>
          <a:lstStyle/>
          <a:p>
            <a:fld id="{7B61BF14-442A-4806-9528-3CAE044062F5}" type="slidenum">
              <a:rPr lang="en-AU" smtClean="0"/>
              <a:t>42</a:t>
            </a:fld>
            <a:endParaRPr lang="en-AU"/>
          </a:p>
        </p:txBody>
      </p:sp>
    </p:spTree>
    <p:extLst>
      <p:ext uri="{BB962C8B-B14F-4D97-AF65-F5344CB8AC3E}">
        <p14:creationId xmlns:p14="http://schemas.microsoft.com/office/powerpoint/2010/main" val="3110891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B8B33-4FC7-FF25-E597-57923754D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AE045-E4EF-4D55-8F68-A015C85EB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D14255-65FB-5087-35BA-17DB6DAAC5F9}"/>
              </a:ext>
            </a:extLst>
          </p:cNvPr>
          <p:cNvSpPr>
            <a:spLocks noGrp="1"/>
          </p:cNvSpPr>
          <p:nvPr>
            <p:ph type="body" idx="1"/>
          </p:nvPr>
        </p:nvSpPr>
        <p:spPr/>
        <p:txBody>
          <a:bodyPr/>
          <a:lstStyle/>
          <a:p>
            <a:pPr lvl="1"/>
            <a:endParaRPr lang="en-AU" sz="1200" kern="1200" dirty="0">
              <a:solidFill>
                <a:schemeClr val="tx1"/>
              </a:solidFill>
              <a:effectLst/>
              <a:latin typeface="+mn-lt"/>
              <a:ea typeface="+mn-ea"/>
              <a:cs typeface="+mn-cs"/>
            </a:endParaRPr>
          </a:p>
          <a:p>
            <a:endParaRPr lang="en-AU" dirty="0"/>
          </a:p>
        </p:txBody>
      </p:sp>
      <p:sp>
        <p:nvSpPr>
          <p:cNvPr id="4" name="Slide Number Placeholder 3">
            <a:extLst>
              <a:ext uri="{FF2B5EF4-FFF2-40B4-BE49-F238E27FC236}">
                <a16:creationId xmlns:a16="http://schemas.microsoft.com/office/drawing/2014/main" id="{2F8359E0-57AF-E21E-5DDE-C20C363E7269}"/>
              </a:ext>
            </a:extLst>
          </p:cNvPr>
          <p:cNvSpPr>
            <a:spLocks noGrp="1"/>
          </p:cNvSpPr>
          <p:nvPr>
            <p:ph type="sldNum" sz="quarter" idx="5"/>
          </p:nvPr>
        </p:nvSpPr>
        <p:spPr/>
        <p:txBody>
          <a:bodyPr/>
          <a:lstStyle/>
          <a:p>
            <a:fld id="{7B61BF14-442A-4806-9528-3CAE044062F5}" type="slidenum">
              <a:rPr lang="en-AU" smtClean="0"/>
              <a:t>43</a:t>
            </a:fld>
            <a:endParaRPr lang="en-AU"/>
          </a:p>
        </p:txBody>
      </p:sp>
    </p:spTree>
    <p:extLst>
      <p:ext uri="{BB962C8B-B14F-4D97-AF65-F5344CB8AC3E}">
        <p14:creationId xmlns:p14="http://schemas.microsoft.com/office/powerpoint/2010/main" val="3643186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5A8A3-7556-FAF1-2403-A812A502A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937C-6105-6DE8-2149-406656E53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4A4E7-9D96-1D78-2FB4-50B7DE5877A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62134FD-494A-EFA4-2E31-58B2333A2968}"/>
              </a:ext>
            </a:extLst>
          </p:cNvPr>
          <p:cNvSpPr>
            <a:spLocks noGrp="1"/>
          </p:cNvSpPr>
          <p:nvPr>
            <p:ph type="sldNum" sz="quarter" idx="5"/>
          </p:nvPr>
        </p:nvSpPr>
        <p:spPr/>
        <p:txBody>
          <a:bodyPr/>
          <a:lstStyle/>
          <a:p>
            <a:fld id="{7B61BF14-442A-4806-9528-3CAE044062F5}" type="slidenum">
              <a:rPr lang="en-AU" smtClean="0"/>
              <a:t>44</a:t>
            </a:fld>
            <a:endParaRPr lang="en-AU"/>
          </a:p>
        </p:txBody>
      </p:sp>
    </p:spTree>
    <p:extLst>
      <p:ext uri="{BB962C8B-B14F-4D97-AF65-F5344CB8AC3E}">
        <p14:creationId xmlns:p14="http://schemas.microsoft.com/office/powerpoint/2010/main" val="2454948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3300-5D03-6EEC-7A71-E782804AC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61252-3DDC-5562-E6F6-3621C93C5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DB4C8-451F-2138-652B-0FF22A221D1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DF1040F-3291-F132-C004-FBB2332BC41D}"/>
              </a:ext>
            </a:extLst>
          </p:cNvPr>
          <p:cNvSpPr>
            <a:spLocks noGrp="1"/>
          </p:cNvSpPr>
          <p:nvPr>
            <p:ph type="sldNum" sz="quarter" idx="5"/>
          </p:nvPr>
        </p:nvSpPr>
        <p:spPr/>
        <p:txBody>
          <a:bodyPr/>
          <a:lstStyle/>
          <a:p>
            <a:fld id="{7B61BF14-442A-4806-9528-3CAE044062F5}" type="slidenum">
              <a:rPr lang="en-AU" smtClean="0"/>
              <a:t>45</a:t>
            </a:fld>
            <a:endParaRPr lang="en-AU"/>
          </a:p>
        </p:txBody>
      </p:sp>
    </p:spTree>
    <p:extLst>
      <p:ext uri="{BB962C8B-B14F-4D97-AF65-F5344CB8AC3E}">
        <p14:creationId xmlns:p14="http://schemas.microsoft.com/office/powerpoint/2010/main" val="4173287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BF188-57F6-DB42-9074-1748AF3B9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BC9AF-FE54-D32C-02F4-CC7055409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D6775-B86A-EA68-3F1A-98A516AA947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89D8787-A625-637E-543C-4D78187CD5EE}"/>
              </a:ext>
            </a:extLst>
          </p:cNvPr>
          <p:cNvSpPr>
            <a:spLocks noGrp="1"/>
          </p:cNvSpPr>
          <p:nvPr>
            <p:ph type="sldNum" sz="quarter" idx="5"/>
          </p:nvPr>
        </p:nvSpPr>
        <p:spPr/>
        <p:txBody>
          <a:bodyPr/>
          <a:lstStyle/>
          <a:p>
            <a:fld id="{7B61BF14-442A-4806-9528-3CAE044062F5}" type="slidenum">
              <a:rPr lang="en-AU" smtClean="0"/>
              <a:t>46</a:t>
            </a:fld>
            <a:endParaRPr lang="en-AU"/>
          </a:p>
        </p:txBody>
      </p:sp>
    </p:spTree>
    <p:extLst>
      <p:ext uri="{BB962C8B-B14F-4D97-AF65-F5344CB8AC3E}">
        <p14:creationId xmlns:p14="http://schemas.microsoft.com/office/powerpoint/2010/main" val="2840103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7E85-DDB1-3FD0-53C8-ED0DC19D7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C01D5-3ABE-0010-6A83-7978999470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6B7F3-ADEC-3339-309E-D634E611665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8628840-E4E2-3731-37A1-DE5097B68DB3}"/>
              </a:ext>
            </a:extLst>
          </p:cNvPr>
          <p:cNvSpPr>
            <a:spLocks noGrp="1"/>
          </p:cNvSpPr>
          <p:nvPr>
            <p:ph type="sldNum" sz="quarter" idx="5"/>
          </p:nvPr>
        </p:nvSpPr>
        <p:spPr/>
        <p:txBody>
          <a:bodyPr/>
          <a:lstStyle/>
          <a:p>
            <a:fld id="{7B61BF14-442A-4806-9528-3CAE044062F5}" type="slidenum">
              <a:rPr lang="en-AU" smtClean="0"/>
              <a:t>47</a:t>
            </a:fld>
            <a:endParaRPr lang="en-AU"/>
          </a:p>
        </p:txBody>
      </p:sp>
    </p:spTree>
    <p:extLst>
      <p:ext uri="{BB962C8B-B14F-4D97-AF65-F5344CB8AC3E}">
        <p14:creationId xmlns:p14="http://schemas.microsoft.com/office/powerpoint/2010/main" val="2469674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B0493-EF53-3862-F047-7C592916F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FBDAB-5DA3-1EE5-9190-9E38B4E23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1B92D-83E2-4229-36B6-84DBCB34E94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020250A-E6DF-F0F6-28B2-0E2EE57C3448}"/>
              </a:ext>
            </a:extLst>
          </p:cNvPr>
          <p:cNvSpPr>
            <a:spLocks noGrp="1"/>
          </p:cNvSpPr>
          <p:nvPr>
            <p:ph type="sldNum" sz="quarter" idx="5"/>
          </p:nvPr>
        </p:nvSpPr>
        <p:spPr/>
        <p:txBody>
          <a:bodyPr/>
          <a:lstStyle/>
          <a:p>
            <a:fld id="{7B61BF14-442A-4806-9528-3CAE044062F5}" type="slidenum">
              <a:rPr lang="en-AU" smtClean="0"/>
              <a:t>48</a:t>
            </a:fld>
            <a:endParaRPr lang="en-AU"/>
          </a:p>
        </p:txBody>
      </p:sp>
    </p:spTree>
    <p:extLst>
      <p:ext uri="{BB962C8B-B14F-4D97-AF65-F5344CB8AC3E}">
        <p14:creationId xmlns:p14="http://schemas.microsoft.com/office/powerpoint/2010/main" val="1741368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1136-CBD8-1C14-12AA-D692C0A5D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3EBE2-C3E7-43FF-3998-82668B3A5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2224E-E5A0-B4EB-1C4B-039FA59715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CAP treatment reduces the risk of progression as first event compared to the CP treatment, while taking into account that patients may die of something else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are very similar to those obtained in a cause-specific Cox PH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be explained by the fact that we have only two event types and the incidence of death without progression is very similar between the two treatment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U" dirty="0"/>
          </a:p>
        </p:txBody>
      </p:sp>
      <p:sp>
        <p:nvSpPr>
          <p:cNvPr id="4" name="Slide Number Placeholder 3">
            <a:extLst>
              <a:ext uri="{FF2B5EF4-FFF2-40B4-BE49-F238E27FC236}">
                <a16:creationId xmlns:a16="http://schemas.microsoft.com/office/drawing/2014/main" id="{41D55C6B-52E2-3859-0C90-765A0EB0C42D}"/>
              </a:ext>
            </a:extLst>
          </p:cNvPr>
          <p:cNvSpPr>
            <a:spLocks noGrp="1"/>
          </p:cNvSpPr>
          <p:nvPr>
            <p:ph type="sldNum" sz="quarter" idx="5"/>
          </p:nvPr>
        </p:nvSpPr>
        <p:spPr/>
        <p:txBody>
          <a:bodyPr/>
          <a:lstStyle/>
          <a:p>
            <a:fld id="{7B61BF14-442A-4806-9528-3CAE044062F5}" type="slidenum">
              <a:rPr lang="en-AU" smtClean="0"/>
              <a:t>49</a:t>
            </a:fld>
            <a:endParaRPr lang="en-AU"/>
          </a:p>
        </p:txBody>
      </p:sp>
    </p:spTree>
    <p:extLst>
      <p:ext uri="{BB962C8B-B14F-4D97-AF65-F5344CB8AC3E}">
        <p14:creationId xmlns:p14="http://schemas.microsoft.com/office/powerpoint/2010/main" val="3937189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9EBA9-245A-7B3B-60BB-BD4C4BC42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E1CCF-934F-3725-6CBA-3961719A3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A9E2B-81AE-4B88-A1D0-9139D6D365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U" dirty="0"/>
          </a:p>
        </p:txBody>
      </p:sp>
      <p:sp>
        <p:nvSpPr>
          <p:cNvPr id="4" name="Slide Number Placeholder 3">
            <a:extLst>
              <a:ext uri="{FF2B5EF4-FFF2-40B4-BE49-F238E27FC236}">
                <a16:creationId xmlns:a16="http://schemas.microsoft.com/office/drawing/2014/main" id="{D40C479A-8AB6-1F2C-4767-14599D2FBDA5}"/>
              </a:ext>
            </a:extLst>
          </p:cNvPr>
          <p:cNvSpPr>
            <a:spLocks noGrp="1"/>
          </p:cNvSpPr>
          <p:nvPr>
            <p:ph type="sldNum" sz="quarter" idx="5"/>
          </p:nvPr>
        </p:nvSpPr>
        <p:spPr/>
        <p:txBody>
          <a:bodyPr/>
          <a:lstStyle/>
          <a:p>
            <a:fld id="{7B61BF14-442A-4806-9528-3CAE044062F5}" type="slidenum">
              <a:rPr lang="en-AU" smtClean="0"/>
              <a:t>50</a:t>
            </a:fld>
            <a:endParaRPr lang="en-AU"/>
          </a:p>
        </p:txBody>
      </p:sp>
    </p:spTree>
    <p:extLst>
      <p:ext uri="{BB962C8B-B14F-4D97-AF65-F5344CB8AC3E}">
        <p14:creationId xmlns:p14="http://schemas.microsoft.com/office/powerpoint/2010/main" val="205996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314F-6315-0E38-D204-93FC5DA5B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A8987-99F8-89B6-370A-58C145BE55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3E3FB-638D-1805-B056-A029CCD653BD}"/>
              </a:ext>
            </a:extLst>
          </p:cNvPr>
          <p:cNvSpPr>
            <a:spLocks noGrp="1"/>
          </p:cNvSpPr>
          <p:nvPr>
            <p:ph type="body" idx="1"/>
          </p:nvPr>
        </p:nvSpPr>
        <p:spPr/>
        <p:txBody>
          <a:bodyPr/>
          <a:lstStyle/>
          <a:p>
            <a:r>
              <a:rPr lang="en-US" dirty="0"/>
              <a:t>Competing risk analysis tells us who got there first. </a:t>
            </a:r>
          </a:p>
          <a:p>
            <a:r>
              <a:rPr lang="en-US" dirty="0"/>
              <a:t>Multi-state modeling tells us the story of the whole journey.</a:t>
            </a:r>
            <a:endParaRPr lang="en-AU" dirty="0"/>
          </a:p>
        </p:txBody>
      </p:sp>
      <p:sp>
        <p:nvSpPr>
          <p:cNvPr id="4" name="Slide Number Placeholder 3">
            <a:extLst>
              <a:ext uri="{FF2B5EF4-FFF2-40B4-BE49-F238E27FC236}">
                <a16:creationId xmlns:a16="http://schemas.microsoft.com/office/drawing/2014/main" id="{3AE26DA2-72AB-5F9D-0C6E-B202C514D113}"/>
              </a:ext>
            </a:extLst>
          </p:cNvPr>
          <p:cNvSpPr>
            <a:spLocks noGrp="1"/>
          </p:cNvSpPr>
          <p:nvPr>
            <p:ph type="sldNum" sz="quarter" idx="5"/>
          </p:nvPr>
        </p:nvSpPr>
        <p:spPr/>
        <p:txBody>
          <a:bodyPr/>
          <a:lstStyle/>
          <a:p>
            <a:fld id="{7B61BF14-442A-4806-9528-3CAE044062F5}" type="slidenum">
              <a:rPr lang="en-AU" smtClean="0"/>
              <a:t>6</a:t>
            </a:fld>
            <a:endParaRPr lang="en-AU" dirty="0"/>
          </a:p>
        </p:txBody>
      </p:sp>
    </p:spTree>
    <p:extLst>
      <p:ext uri="{BB962C8B-B14F-4D97-AF65-F5344CB8AC3E}">
        <p14:creationId xmlns:p14="http://schemas.microsoft.com/office/powerpoint/2010/main" val="1892501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EB5FF-527F-089C-209E-321710A28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7C5ED-AE8C-D55B-0AF2-86CDD2B58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60E5A-319D-448E-9D9E-9B8F007502F4}"/>
              </a:ext>
            </a:extLst>
          </p:cNvPr>
          <p:cNvSpPr>
            <a:spLocks noGrp="1"/>
          </p:cNvSpPr>
          <p:nvPr>
            <p:ph type="body" idx="1"/>
          </p:nvPr>
        </p:nvSpPr>
        <p:spPr/>
        <p:txBody>
          <a:bodyPr/>
          <a:lstStyle/>
          <a:p>
            <a:endParaRPr lang="en-US" dirty="0"/>
          </a:p>
          <a:p>
            <a:endParaRPr lang="en-US" dirty="0"/>
          </a:p>
          <a:p>
            <a:endParaRPr lang="en-AU" dirty="0"/>
          </a:p>
        </p:txBody>
      </p:sp>
      <p:sp>
        <p:nvSpPr>
          <p:cNvPr id="4" name="Slide Number Placeholder 3">
            <a:extLst>
              <a:ext uri="{FF2B5EF4-FFF2-40B4-BE49-F238E27FC236}">
                <a16:creationId xmlns:a16="http://schemas.microsoft.com/office/drawing/2014/main" id="{41E0E92C-BC3B-A6D1-9A8A-7B6C2CD2E034}"/>
              </a:ext>
            </a:extLst>
          </p:cNvPr>
          <p:cNvSpPr>
            <a:spLocks noGrp="1"/>
          </p:cNvSpPr>
          <p:nvPr>
            <p:ph type="sldNum" sz="quarter" idx="5"/>
          </p:nvPr>
        </p:nvSpPr>
        <p:spPr/>
        <p:txBody>
          <a:bodyPr/>
          <a:lstStyle/>
          <a:p>
            <a:fld id="{7B61BF14-442A-4806-9528-3CAE044062F5}" type="slidenum">
              <a:rPr lang="en-AU" smtClean="0"/>
              <a:t>51</a:t>
            </a:fld>
            <a:endParaRPr lang="en-AU"/>
          </a:p>
        </p:txBody>
      </p:sp>
    </p:spTree>
    <p:extLst>
      <p:ext uri="{BB962C8B-B14F-4D97-AF65-F5344CB8AC3E}">
        <p14:creationId xmlns:p14="http://schemas.microsoft.com/office/powerpoint/2010/main" val="3914988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65D7-DEC1-90DF-DBDE-018530669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50FFB-39D4-1C02-642F-335072B4A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169D4-BBB4-483C-F440-9F8B2F7247D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F18E448-A7AC-2027-5BBC-5F1408D0B69C}"/>
              </a:ext>
            </a:extLst>
          </p:cNvPr>
          <p:cNvSpPr>
            <a:spLocks noGrp="1"/>
          </p:cNvSpPr>
          <p:nvPr>
            <p:ph type="sldNum" sz="quarter" idx="5"/>
          </p:nvPr>
        </p:nvSpPr>
        <p:spPr/>
        <p:txBody>
          <a:bodyPr/>
          <a:lstStyle/>
          <a:p>
            <a:fld id="{7B61BF14-442A-4806-9528-3CAE044062F5}" type="slidenum">
              <a:rPr lang="en-AU" smtClean="0"/>
              <a:t>52</a:t>
            </a:fld>
            <a:endParaRPr lang="en-AU"/>
          </a:p>
        </p:txBody>
      </p:sp>
    </p:spTree>
    <p:extLst>
      <p:ext uri="{BB962C8B-B14F-4D97-AF65-F5344CB8AC3E}">
        <p14:creationId xmlns:p14="http://schemas.microsoft.com/office/powerpoint/2010/main" val="2408150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EAAA1-14FB-A029-1BA5-870CC0066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C455E-17F6-58CC-44DC-533D58859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BB692-DB21-9A4A-C453-C8C1572978B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E023225-C485-6F97-8F3E-53C464A66E5C}"/>
              </a:ext>
            </a:extLst>
          </p:cNvPr>
          <p:cNvSpPr>
            <a:spLocks noGrp="1"/>
          </p:cNvSpPr>
          <p:nvPr>
            <p:ph type="sldNum" sz="quarter" idx="5"/>
          </p:nvPr>
        </p:nvSpPr>
        <p:spPr/>
        <p:txBody>
          <a:bodyPr/>
          <a:lstStyle/>
          <a:p>
            <a:fld id="{7B61BF14-442A-4806-9528-3CAE044062F5}" type="slidenum">
              <a:rPr lang="en-AU" smtClean="0"/>
              <a:t>53</a:t>
            </a:fld>
            <a:endParaRPr lang="en-AU"/>
          </a:p>
        </p:txBody>
      </p:sp>
    </p:spTree>
    <p:extLst>
      <p:ext uri="{BB962C8B-B14F-4D97-AF65-F5344CB8AC3E}">
        <p14:creationId xmlns:p14="http://schemas.microsoft.com/office/powerpoint/2010/main" val="30060449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B61BF14-442A-4806-9528-3CAE044062F5}" type="slidenum">
              <a:rPr lang="en-AU" smtClean="0"/>
              <a:t>54</a:t>
            </a:fld>
            <a:endParaRPr lang="en-AU"/>
          </a:p>
        </p:txBody>
      </p:sp>
    </p:spTree>
    <p:extLst>
      <p:ext uri="{BB962C8B-B14F-4D97-AF65-F5344CB8AC3E}">
        <p14:creationId xmlns:p14="http://schemas.microsoft.com/office/powerpoint/2010/main" val="406364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76942-E1A1-C8AC-816F-F8FA3E67C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DA8C2-F753-AC8B-F434-6448259AB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A9D3D-53D1-285E-940B-482BF83F32E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D8A860A-A306-80C2-3DF2-68DD59D1F519}"/>
              </a:ext>
            </a:extLst>
          </p:cNvPr>
          <p:cNvSpPr>
            <a:spLocks noGrp="1"/>
          </p:cNvSpPr>
          <p:nvPr>
            <p:ph type="sldNum" sz="quarter" idx="5"/>
          </p:nvPr>
        </p:nvSpPr>
        <p:spPr/>
        <p:txBody>
          <a:bodyPr/>
          <a:lstStyle/>
          <a:p>
            <a:fld id="{7B61BF14-442A-4806-9528-3CAE044062F5}" type="slidenum">
              <a:rPr lang="en-AU" smtClean="0"/>
              <a:t>7</a:t>
            </a:fld>
            <a:endParaRPr lang="en-AU" dirty="0"/>
          </a:p>
        </p:txBody>
      </p:sp>
    </p:spTree>
    <p:extLst>
      <p:ext uri="{BB962C8B-B14F-4D97-AF65-F5344CB8AC3E}">
        <p14:creationId xmlns:p14="http://schemas.microsoft.com/office/powerpoint/2010/main" val="64637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63B97-86DE-B664-E2ED-824A06ABA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C705EA-365B-608A-D7BE-9ED152059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DB107-2DCD-ECC1-3F60-207E73E892A8}"/>
              </a:ext>
            </a:extLst>
          </p:cNvPr>
          <p:cNvSpPr>
            <a:spLocks noGrp="1"/>
          </p:cNvSpPr>
          <p:nvPr>
            <p:ph type="body" idx="1"/>
          </p:nvPr>
        </p:nvSpPr>
        <p:spPr/>
        <p:txBody>
          <a:bodyPr/>
          <a:lstStyle/>
          <a:p>
            <a:r>
              <a:rPr lang="en-US" dirty="0"/>
              <a:t>Marginal cumulative incidence and corresponding marginal hazard function</a:t>
            </a:r>
          </a:p>
          <a:p>
            <a:endParaRPr lang="en-US" dirty="0"/>
          </a:p>
          <a:p>
            <a:r>
              <a:rPr lang="en-US" dirty="0"/>
              <a:t>As we only observe the first event, we cannot test the magnitude of the dependence between the different event types</a:t>
            </a:r>
          </a:p>
          <a:p>
            <a:endParaRPr lang="en-AU" dirty="0"/>
          </a:p>
        </p:txBody>
      </p:sp>
      <p:sp>
        <p:nvSpPr>
          <p:cNvPr id="4" name="Slide Number Placeholder 3">
            <a:extLst>
              <a:ext uri="{FF2B5EF4-FFF2-40B4-BE49-F238E27FC236}">
                <a16:creationId xmlns:a16="http://schemas.microsoft.com/office/drawing/2014/main" id="{E315D38D-77E7-0FC0-CF87-BDCA8E13AE0B}"/>
              </a:ext>
            </a:extLst>
          </p:cNvPr>
          <p:cNvSpPr>
            <a:spLocks noGrp="1"/>
          </p:cNvSpPr>
          <p:nvPr>
            <p:ph type="sldNum" sz="quarter" idx="5"/>
          </p:nvPr>
        </p:nvSpPr>
        <p:spPr/>
        <p:txBody>
          <a:bodyPr/>
          <a:lstStyle/>
          <a:p>
            <a:fld id="{7B61BF14-442A-4806-9528-3CAE044062F5}" type="slidenum">
              <a:rPr lang="en-AU" smtClean="0"/>
              <a:t>8</a:t>
            </a:fld>
            <a:endParaRPr lang="en-AU" dirty="0"/>
          </a:p>
        </p:txBody>
      </p:sp>
    </p:spTree>
    <p:extLst>
      <p:ext uri="{BB962C8B-B14F-4D97-AF65-F5344CB8AC3E}">
        <p14:creationId xmlns:p14="http://schemas.microsoft.com/office/powerpoint/2010/main" val="4292038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CD08-B76E-648E-5FF3-2EC4824E5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A1468-858B-5661-90CC-376CDE5B0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C05DF7-3DD7-6554-0170-B6D6169DB4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“What is the actual probability that a patient will develop an in-hospital infection before being discharged or dying?” </a:t>
            </a:r>
          </a:p>
          <a:p>
            <a:endParaRPr lang="en-AU" dirty="0"/>
          </a:p>
        </p:txBody>
      </p:sp>
      <p:sp>
        <p:nvSpPr>
          <p:cNvPr id="4" name="Slide Number Placeholder 3">
            <a:extLst>
              <a:ext uri="{FF2B5EF4-FFF2-40B4-BE49-F238E27FC236}">
                <a16:creationId xmlns:a16="http://schemas.microsoft.com/office/drawing/2014/main" id="{010B6973-FE33-AC2E-ECD5-CF61409D2C6E}"/>
              </a:ext>
            </a:extLst>
          </p:cNvPr>
          <p:cNvSpPr>
            <a:spLocks noGrp="1"/>
          </p:cNvSpPr>
          <p:nvPr>
            <p:ph type="sldNum" sz="quarter" idx="5"/>
          </p:nvPr>
        </p:nvSpPr>
        <p:spPr/>
        <p:txBody>
          <a:bodyPr/>
          <a:lstStyle/>
          <a:p>
            <a:fld id="{7B61BF14-442A-4806-9528-3CAE044062F5}" type="slidenum">
              <a:rPr lang="en-AU" smtClean="0"/>
              <a:t>9</a:t>
            </a:fld>
            <a:endParaRPr lang="en-AU" dirty="0"/>
          </a:p>
        </p:txBody>
      </p:sp>
    </p:spTree>
    <p:extLst>
      <p:ext uri="{BB962C8B-B14F-4D97-AF65-F5344CB8AC3E}">
        <p14:creationId xmlns:p14="http://schemas.microsoft.com/office/powerpoint/2010/main" val="220762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mathematical definitions, the other one is considered old</a:t>
            </a:r>
          </a:p>
        </p:txBody>
      </p:sp>
      <p:sp>
        <p:nvSpPr>
          <p:cNvPr id="4" name="Slide Number Placeholder 3"/>
          <p:cNvSpPr>
            <a:spLocks noGrp="1"/>
          </p:cNvSpPr>
          <p:nvPr>
            <p:ph type="sldNum" sz="quarter" idx="5"/>
          </p:nvPr>
        </p:nvSpPr>
        <p:spPr/>
        <p:txBody>
          <a:bodyPr/>
          <a:lstStyle/>
          <a:p>
            <a:fld id="{7B61BF14-442A-4806-9528-3CAE044062F5}" type="slidenum">
              <a:rPr lang="en-AU" smtClean="0"/>
              <a:t>10</a:t>
            </a:fld>
            <a:endParaRPr lang="en-AU" dirty="0"/>
          </a:p>
        </p:txBody>
      </p:sp>
    </p:spTree>
    <p:extLst>
      <p:ext uri="{BB962C8B-B14F-4D97-AF65-F5344CB8AC3E}">
        <p14:creationId xmlns:p14="http://schemas.microsoft.com/office/powerpoint/2010/main" val="580425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E4107255-DA02-4530-9828-3BA6ED96C1C3}" type="datetime1">
              <a:rPr lang="en-US" smtClean="0"/>
              <a:t>2/27/2026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Farzaneh.Boroumand@Sydney.edu.au</a:t>
            </a:r>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0847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668846BF-BBDD-41F4-90BD-365E67260397}" type="datetime1">
              <a:rPr lang="en-US" smtClean="0"/>
              <a:t>2/27/2026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Farzaneh.Boroumand@Sydney.edu.au</a:t>
            </a:r>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7812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8DEDE3D6-2707-4668-8E8F-345A14A0BA7D}" type="datetime1">
              <a:rPr lang="en-US" smtClean="0"/>
              <a:t>2/27/2026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Farzaneh.Boroumand@Sydney.edu.au</a:t>
            </a:r>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75657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7A1861B4-C1BA-4ADF-8938-996090D0E67D}" type="datetime1">
              <a:rPr lang="en-US" smtClean="0"/>
              <a:t>2/27/2026</a:t>
            </a:fld>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lvl1pPr>
              <a:defRPr sz="1200" b="1">
                <a:solidFill>
                  <a:schemeClr val="accent6">
                    <a:lumMod val="75000"/>
                  </a:schemeClr>
                </a:solidFill>
              </a:defRPr>
            </a:lvl1pPr>
          </a:lstStyle>
          <a:p>
            <a:r>
              <a:rPr lang="en-US" dirty="0"/>
              <a:t>Farzaneh.Boroumand@Sydney.edu.au</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1722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8DC890F9-FBC5-4F12-8C1A-CD683D10173A}" type="datetime1">
              <a:rPr lang="en-US" smtClean="0"/>
              <a:t>2/27/2026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Farzaneh.Boroumand@Sydney.edu.au</a:t>
            </a:r>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1183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B7E37677-CF8B-43CB-8FF1-87208B11E777}" type="datetime1">
              <a:rPr lang="en-US" smtClean="0"/>
              <a:t>2/27/2026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Farzaneh.Boroumand@Sydney.edu.au</a:t>
            </a:r>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1450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46314F02-9106-4F69-8BAE-CFDA6DD342EB}" type="datetime1">
              <a:rPr lang="en-US" smtClean="0"/>
              <a:t>2/27/2026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Farzaneh.Boroumand@Sydney.edu.au</a:t>
            </a:r>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08604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72391F09-08C8-411F-8F49-BC96DB8D2F04}" type="datetime1">
              <a:rPr lang="en-US" smtClean="0"/>
              <a:t>2/27/2026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Farzaneh.Boroumand@Sydney.edu.au</a:t>
            </a:r>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21160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605CE28E-C0FE-48C5-AD71-6AC36A33E79A}" type="datetime1">
              <a:rPr lang="en-US" smtClean="0"/>
              <a:t>2/27/2026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Farzaneh.Boroumand@Sydney.edu.au</a:t>
            </a:r>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80918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78113BFC-3CDF-426F-8D4D-1621D25F610A}" type="datetime1">
              <a:rPr lang="en-US" smtClean="0"/>
              <a:t>2/27/2026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Farzaneh.Boroumand@Sydney.edu.au</a:t>
            </a:r>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5325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8E83AF84-2327-4C45-A2AF-6088E826580A}" type="datetime1">
              <a:rPr lang="en-US" smtClean="0"/>
              <a:t>2/27/2026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Farzaneh.Boroumand@Sydney.edu.au</a:t>
            </a:r>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8591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6DA19E5A-9F18-4DF6-B1AD-BE9DBAA0BA38}" type="datetime1">
              <a:rPr lang="en-US" smtClean="0"/>
              <a:t>2/27/2026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Farzaneh.Boroumand@Sydney.edu.au</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79279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5E1C21-982A-FC98-8499-54401FCBC6FA}"/>
              </a:ext>
            </a:extLst>
          </p:cNvPr>
          <p:cNvSpPr>
            <a:spLocks noGrp="1"/>
          </p:cNvSpPr>
          <p:nvPr>
            <p:ph type="subTitle" idx="1"/>
          </p:nvPr>
        </p:nvSpPr>
        <p:spPr>
          <a:xfrm>
            <a:off x="5601862" y="1595659"/>
            <a:ext cx="5322013" cy="1624689"/>
          </a:xfrm>
        </p:spPr>
        <p:txBody>
          <a:bodyPr>
            <a:normAutofit/>
          </a:bodyPr>
          <a:lstStyle/>
          <a:p>
            <a:r>
              <a:rPr lang="en-AU" b="1" dirty="0"/>
              <a:t>Competing risks</a:t>
            </a:r>
            <a:endParaRPr lang="en-AU" dirty="0"/>
          </a:p>
          <a:p>
            <a:endParaRPr lang="en-AU" dirty="0"/>
          </a:p>
          <a:p>
            <a:r>
              <a:rPr lang="en-AU" sz="1800" dirty="0"/>
              <a:t>Maarit Laaksonen</a:t>
            </a:r>
          </a:p>
        </p:txBody>
      </p:sp>
      <p:pic>
        <p:nvPicPr>
          <p:cNvPr id="4" name="Picture 3" descr="Gradient pastel colors on a top view">
            <a:extLst>
              <a:ext uri="{FF2B5EF4-FFF2-40B4-BE49-F238E27FC236}">
                <a16:creationId xmlns:a16="http://schemas.microsoft.com/office/drawing/2014/main" id="{DE43E167-39D2-B9D0-F0F9-10C431DBC87E}"/>
              </a:ext>
            </a:extLst>
          </p:cNvPr>
          <p:cNvPicPr>
            <a:picLocks noChangeAspect="1"/>
          </p:cNvPicPr>
          <p:nvPr/>
        </p:nvPicPr>
        <p:blipFill>
          <a:blip r:embed="rId2"/>
          <a:srcRect l="36752" r="15781" b="-1"/>
          <a:stretch/>
        </p:blipFill>
        <p:spPr>
          <a:xfrm>
            <a:off x="1" y="10"/>
            <a:ext cx="4876799" cy="6857989"/>
          </a:xfrm>
          <a:prstGeom prst="rect">
            <a:avLst/>
          </a:prstGeom>
        </p:spPr>
      </p:pic>
      <p:sp>
        <p:nvSpPr>
          <p:cNvPr id="5" name="Footer Placeholder 4">
            <a:extLst>
              <a:ext uri="{FF2B5EF4-FFF2-40B4-BE49-F238E27FC236}">
                <a16:creationId xmlns:a16="http://schemas.microsoft.com/office/drawing/2014/main" id="{83D2B189-5082-4F0F-939F-9A3A398CF1E4}"/>
              </a:ext>
            </a:extLst>
          </p:cNvPr>
          <p:cNvSpPr>
            <a:spLocks noGrp="1"/>
          </p:cNvSpPr>
          <p:nvPr>
            <p:ph type="ftr" sz="quarter" idx="11"/>
          </p:nvPr>
        </p:nvSpPr>
        <p:spPr/>
        <p:txBody>
          <a:bodyPr/>
          <a:lstStyle/>
          <a:p>
            <a:r>
              <a:rPr lang="en-US" dirty="0"/>
              <a:t>maarit.laaksonen@sydney.edu.au</a:t>
            </a:r>
          </a:p>
        </p:txBody>
      </p:sp>
      <p:sp>
        <p:nvSpPr>
          <p:cNvPr id="7" name="Title 6">
            <a:extLst>
              <a:ext uri="{FF2B5EF4-FFF2-40B4-BE49-F238E27FC236}">
                <a16:creationId xmlns:a16="http://schemas.microsoft.com/office/drawing/2014/main" id="{E2FF2248-DA0C-1EAB-03D9-6B5A149A07F7}"/>
              </a:ext>
            </a:extLst>
          </p:cNvPr>
          <p:cNvSpPr>
            <a:spLocks noGrp="1"/>
          </p:cNvSpPr>
          <p:nvPr>
            <p:ph type="ctrTitle"/>
          </p:nvPr>
        </p:nvSpPr>
        <p:spPr/>
        <p:txBody>
          <a:bodyPr/>
          <a:lstStyle/>
          <a:p>
            <a:endParaRPr lang="en-AU" dirty="0"/>
          </a:p>
        </p:txBody>
      </p:sp>
    </p:spTree>
    <p:extLst>
      <p:ext uri="{BB962C8B-B14F-4D97-AF65-F5344CB8AC3E}">
        <p14:creationId xmlns:p14="http://schemas.microsoft.com/office/powerpoint/2010/main" val="238276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5239-A077-7175-F493-DEAA24E294FF}"/>
              </a:ext>
            </a:extLst>
          </p:cNvPr>
          <p:cNvSpPr>
            <a:spLocks noGrp="1"/>
          </p:cNvSpPr>
          <p:nvPr>
            <p:ph type="title"/>
          </p:nvPr>
        </p:nvSpPr>
        <p:spPr/>
        <p:txBody>
          <a:bodyPr/>
          <a:lstStyle/>
          <a:p>
            <a:r>
              <a:rPr lang="en-US" dirty="0"/>
              <a:t>Competing risks notation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DD3F42-3666-F678-E292-586E0C84ECF7}"/>
                  </a:ext>
                </a:extLst>
              </p:cNvPr>
              <p:cNvSpPr>
                <a:spLocks noGrp="1"/>
              </p:cNvSpPr>
              <p:nvPr>
                <p:ph idx="1"/>
              </p:nvPr>
            </p:nvSpPr>
            <p:spPr>
              <a:xfrm>
                <a:off x="700635" y="2130552"/>
                <a:ext cx="10691265" cy="3739896"/>
              </a:xfrm>
            </p:spPr>
            <p:txBody>
              <a:bodyPr>
                <a:normAutofit/>
              </a:bodyPr>
              <a:lstStyle/>
              <a:p>
                <a:r>
                  <a:rPr lang="en-US" dirty="0"/>
                  <a:t>In the absence of competing risks, survival data are usually presented as a bivariate random variable or pair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𝐶</m:t>
                        </m:r>
                      </m:e>
                    </m:d>
                  </m:oMath>
                </a14:m>
                <a:endParaRPr lang="en-US" b="0" dirty="0"/>
              </a:p>
              <a:p>
                <a:pPr lvl="1"/>
                <a:r>
                  <a:rPr lang="en-AU" dirty="0"/>
                  <a:t>The censoring variable </a:t>
                </a:r>
                <a14:m>
                  <m:oMath xmlns:m="http://schemas.openxmlformats.org/officeDocument/2006/math">
                    <m:r>
                      <a:rPr lang="en-US" i="1">
                        <a:latin typeface="Cambria Math" panose="02040503050406030204" pitchFamily="18" charset="0"/>
                      </a:rPr>
                      <m:t>𝐶</m:t>
                    </m:r>
                  </m:oMath>
                </a14:m>
                <a:r>
                  <a:rPr lang="en-AU" dirty="0"/>
                  <a:t> is 1 if the event of interest is observed, and 0 if the observation is censored</a:t>
                </a:r>
              </a:p>
              <a:p>
                <a:pPr lvl="1"/>
                <a:r>
                  <a:rPr lang="en-AU" dirty="0"/>
                  <a:t>When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=1, </m:t>
                    </m:r>
                    <m:r>
                      <a:rPr lang="en-US" i="1">
                        <a:latin typeface="Cambria Math" panose="02040503050406030204" pitchFamily="18" charset="0"/>
                      </a:rPr>
                      <m:t>𝑇</m:t>
                    </m:r>
                    <m:r>
                      <a:rPr lang="en-US" b="0" i="1" smtClean="0">
                        <a:latin typeface="Cambria Math" panose="02040503050406030204" pitchFamily="18" charset="0"/>
                      </a:rPr>
                      <m:t> </m:t>
                    </m:r>
                  </m:oMath>
                </a14:m>
                <a:r>
                  <a:rPr lang="en-AU" dirty="0"/>
                  <a:t>is the time at which the event of interest occurred and when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𝑇</m:t>
                    </m:r>
                    <m:r>
                      <a:rPr lang="en-US" i="1">
                        <a:latin typeface="Cambria Math" panose="02040503050406030204" pitchFamily="18" charset="0"/>
                      </a:rPr>
                      <m:t> </m:t>
                    </m:r>
                  </m:oMath>
                </a14:m>
                <a:r>
                  <a:rPr lang="en-AU" dirty="0"/>
                  <a:t>is the time at which the observation was censored</a:t>
                </a:r>
              </a:p>
              <a:p>
                <a:r>
                  <a:rPr lang="en-AU" dirty="0"/>
                  <a:t>This definition can be extended to the competing risks situation where</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𝐾</m:t>
                    </m:r>
                  </m:oMath>
                </a14:m>
                <a:r>
                  <a:rPr lang="en-AU" dirty="0"/>
                  <a:t> types of mutually exclusive events are possible</a:t>
                </a:r>
              </a:p>
              <a:p>
                <a:pPr lvl="1"/>
                <a:r>
                  <a:rPr lang="en-AU" dirty="0"/>
                  <a:t>The censoring indicator </a:t>
                </a:r>
                <a14:m>
                  <m:oMath xmlns:m="http://schemas.openxmlformats.org/officeDocument/2006/math">
                    <m:r>
                      <a:rPr lang="en-US" i="1">
                        <a:latin typeface="Cambria Math" panose="02040503050406030204" pitchFamily="18" charset="0"/>
                      </a:rPr>
                      <m:t>𝐶</m:t>
                    </m:r>
                    <m:r>
                      <a:rPr lang="en-US" b="0" i="1" smtClean="0">
                        <a:latin typeface="Cambria Math" panose="02040503050406030204" pitchFamily="18" charset="0"/>
                      </a:rPr>
                      <m:t> </m:t>
                    </m:r>
                  </m:oMath>
                </a14:m>
                <a:r>
                  <a:rPr lang="en-AU" dirty="0"/>
                  <a:t>is again defined as 0 if the observation is censored, but if the observation is not censored, </a:t>
                </a:r>
                <a14:m>
                  <m:oMath xmlns:m="http://schemas.openxmlformats.org/officeDocument/2006/math">
                    <m:r>
                      <a:rPr lang="en-US" i="1">
                        <a:latin typeface="Cambria Math" panose="02040503050406030204" pitchFamily="18" charset="0"/>
                      </a:rPr>
                      <m:t>𝐶</m:t>
                    </m:r>
                  </m:oMath>
                </a14:m>
                <a:r>
                  <a:rPr lang="en-AU" dirty="0"/>
                  <a:t> will take on the value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oMath>
                </a14:m>
                <a:r>
                  <a:rPr lang="en-AU" dirty="0"/>
                  <a:t>where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oMath>
                </a14:m>
                <a:r>
                  <a:rPr lang="en-AU" dirty="0"/>
                  <a:t>is the type of the first event observed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 2,…, </m:t>
                        </m:r>
                        <m:r>
                          <a:rPr lang="en-US" b="0" i="1" smtClean="0">
                            <a:latin typeface="Cambria Math" panose="02040503050406030204" pitchFamily="18" charset="0"/>
                          </a:rPr>
                          <m:t>𝐾</m:t>
                        </m:r>
                      </m:e>
                    </m:d>
                  </m:oMath>
                </a14:m>
                <a:endParaRPr lang="en-US" b="0" dirty="0"/>
              </a:p>
              <a:p>
                <a:pPr lvl="1"/>
                <a:r>
                  <a:rPr lang="en-AU" dirty="0"/>
                  <a:t>If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 </m:t>
                    </m:r>
                    <m:r>
                      <a:rPr lang="en-US" i="1">
                        <a:latin typeface="Cambria Math" panose="02040503050406030204" pitchFamily="18" charset="0"/>
                      </a:rPr>
                      <m:t>𝑇</m:t>
                    </m:r>
                    <m:r>
                      <a:rPr lang="en-US" i="1">
                        <a:latin typeface="Cambria Math" panose="02040503050406030204" pitchFamily="18" charset="0"/>
                      </a:rPr>
                      <m:t> </m:t>
                    </m:r>
                  </m:oMath>
                </a14:m>
                <a:r>
                  <a:rPr lang="en-AU" dirty="0"/>
                  <a:t>is the time at which the event of type</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𝑘</m:t>
                    </m:r>
                    <m:r>
                      <a:rPr lang="en-US" b="0" i="1" smtClean="0">
                        <a:latin typeface="Cambria Math" panose="02040503050406030204" pitchFamily="18" charset="0"/>
                      </a:rPr>
                      <m:t> </m:t>
                    </m:r>
                  </m:oMath>
                </a14:m>
                <a:r>
                  <a:rPr lang="en-AU" dirty="0"/>
                  <a:t>occurred; otherwise it is the time of censoring</a:t>
                </a:r>
              </a:p>
              <a:p>
                <a:pPr lvl="1"/>
                <a:endParaRPr lang="en-AU" dirty="0"/>
              </a:p>
            </p:txBody>
          </p:sp>
        </mc:Choice>
        <mc:Fallback xmlns="">
          <p:sp>
            <p:nvSpPr>
              <p:cNvPr id="3" name="Content Placeholder 2">
                <a:extLst>
                  <a:ext uri="{FF2B5EF4-FFF2-40B4-BE49-F238E27FC236}">
                    <a16:creationId xmlns:a16="http://schemas.microsoft.com/office/drawing/2014/main" id="{54DD3F42-3666-F678-E292-586E0C84ECF7}"/>
                  </a:ext>
                </a:extLst>
              </p:cNvPr>
              <p:cNvSpPr>
                <a:spLocks noGrp="1" noRot="1" noChangeAspect="1" noMove="1" noResize="1" noEditPoints="1" noAdjustHandles="1" noChangeArrowheads="1" noChangeShapeType="1" noTextEdit="1"/>
              </p:cNvSpPr>
              <p:nvPr>
                <p:ph idx="1"/>
              </p:nvPr>
            </p:nvSpPr>
            <p:spPr>
              <a:xfrm>
                <a:off x="700635" y="2130552"/>
                <a:ext cx="10691265" cy="3739896"/>
              </a:xfrm>
              <a:blipFill>
                <a:blip r:embed="rId3"/>
                <a:stretch>
                  <a:fillRect l="-513" t="-816" r="-399"/>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F9BEF9AD-E858-7CAE-3491-26D3D78636AA}"/>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24163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724F-BFB9-D81D-0CC2-F554FA396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7AD3E-5EF4-FFCF-F7A8-40754B94F256}"/>
              </a:ext>
            </a:extLst>
          </p:cNvPr>
          <p:cNvSpPr>
            <a:spLocks noGrp="1"/>
          </p:cNvSpPr>
          <p:nvPr>
            <p:ph type="title"/>
          </p:nvPr>
        </p:nvSpPr>
        <p:spPr/>
        <p:txBody>
          <a:bodyPr>
            <a:normAutofit fontScale="90000"/>
          </a:bodyPr>
          <a:lstStyle/>
          <a:p>
            <a:r>
              <a:rPr lang="en-US" dirty="0"/>
              <a:t>Kaplan-</a:t>
            </a:r>
            <a:r>
              <a:rPr lang="en-US" dirty="0" err="1"/>
              <a:t>meier</a:t>
            </a:r>
            <a:r>
              <a:rPr lang="en-US" dirty="0"/>
              <a:t> estimator and competing risks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C89CD6-4FE8-A346-1915-6A294C49B97E}"/>
                  </a:ext>
                </a:extLst>
              </p:cNvPr>
              <p:cNvSpPr>
                <a:spLocks noGrp="1"/>
              </p:cNvSpPr>
              <p:nvPr>
                <p:ph idx="1"/>
              </p:nvPr>
            </p:nvSpPr>
            <p:spPr>
              <a:xfrm>
                <a:off x="700635" y="2130552"/>
                <a:ext cx="10691265" cy="4109992"/>
              </a:xfrm>
            </p:spPr>
            <p:txBody>
              <a:bodyPr>
                <a:normAutofit fontScale="85000" lnSpcReduction="10000"/>
              </a:bodyPr>
              <a:lstStyle/>
              <a:p>
                <a:r>
                  <a:rPr lang="en-US" dirty="0"/>
                  <a:t>In traditional survival analysis, when there is only one type of event or a </a:t>
                </a:r>
                <a:r>
                  <a:rPr lang="en-US" i="1" dirty="0"/>
                  <a:t>combined event</a:t>
                </a:r>
                <a:r>
                  <a:rPr lang="en-US" dirty="0"/>
                  <a:t>, we are primarily interested in the probability of "surviving" past a certain time without the event of interest occurring</a:t>
                </a:r>
              </a:p>
              <a:p>
                <a:r>
                  <a:rPr lang="en-US" dirty="0"/>
                  <a:t>For such single-event survival data, the </a:t>
                </a:r>
                <a:r>
                  <a:rPr lang="en-US" b="1" dirty="0"/>
                  <a:t>Kaplan-Meier estimator </a:t>
                </a:r>
                <a:r>
                  <a:rPr lang="en-US" dirty="0"/>
                  <a:t>is the standard for describing time-to-event outcomes. Kaplan-Meier estimator at time </a:t>
                </a:r>
                <a14:m>
                  <m:oMath xmlns:m="http://schemas.openxmlformats.org/officeDocument/2006/math">
                    <m:r>
                      <a:rPr lang="en-US" b="0" i="1" smtClean="0">
                        <a:latin typeface="Cambria Math" panose="02040503050406030204" pitchFamily="18" charset="0"/>
                      </a:rPr>
                      <m:t>𝑡</m:t>
                    </m:r>
                    <m:r>
                      <a:rPr lang="en-US" i="1">
                        <a:latin typeface="Cambria Math" panose="02040503050406030204" pitchFamily="18" charset="0"/>
                      </a:rPr>
                      <m:t> </m:t>
                    </m:r>
                    <m:r>
                      <a:rPr lang="en-US" b="0" i="1" smtClean="0">
                        <a:latin typeface="Cambria Math" panose="02040503050406030204" pitchFamily="18" charset="0"/>
                      </a:rPr>
                      <m:t> </m:t>
                    </m:r>
                  </m:oMath>
                </a14:m>
                <a:r>
                  <a:rPr lang="en-US" dirty="0"/>
                  <a:t>is defined as: </a:t>
                </a:r>
              </a:p>
              <a:p>
                <a:pPr marL="0" indent="0" algn="ctr">
                  <a:buNone/>
                </a:pP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m:t>
                        </m:r>
                      </m:e>
                    </m:acc>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 </m:t>
                    </m:r>
                  </m:oMath>
                </a14:m>
                <a:r>
                  <a:rPr lang="en-US" dirty="0"/>
                  <a:t>=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e>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den>
                            </m:f>
                          </m:e>
                        </m:d>
                      </m:e>
                    </m:nary>
                  </m:oMath>
                </a14:m>
                <a:r>
                  <a:rPr lang="en-US" dirty="0"/>
                  <a:t>,</a:t>
                </a:r>
              </a:p>
              <a:p>
                <a:pPr>
                  <a:buClr>
                    <a:schemeClr val="bg1"/>
                  </a:buClr>
                </a:pPr>
                <a:r>
                  <a:rPr lang="en-AU" dirty="0"/>
                  <a:t>where </a:t>
                </a:r>
                <a14:m>
                  <m:oMath xmlns:m="http://schemas.openxmlformats.org/officeDocument/2006/math">
                    <m:sSub>
                      <m:sSubPr>
                        <m:ctrlPr>
                          <a:rPr lang="en-AU"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oMath>
                </a14:m>
                <a:r>
                  <a:rPr lang="en-AU" dirty="0"/>
                  <a:t> is the number of events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oMath>
                </a14:m>
                <a:r>
                  <a:rPr lang="en-AU"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i="1">
                        <a:latin typeface="Cambria Math" panose="02040503050406030204" pitchFamily="18" charset="0"/>
                      </a:rPr>
                      <m:t> </m:t>
                    </m:r>
                  </m:oMath>
                </a14:m>
                <a:r>
                  <a:rPr lang="en-AU" dirty="0"/>
                  <a:t>is the number of individuals at risk just before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a:rPr lang="en-US" i="1">
                        <a:latin typeface="Cambria Math" panose="02040503050406030204" pitchFamily="18" charset="0"/>
                      </a:rPr>
                      <m:t> </m:t>
                    </m:r>
                  </m:oMath>
                </a14:m>
                <a:endParaRPr lang="en-US" dirty="0">
                  <a:highlight>
                    <a:srgbClr val="FFFF00"/>
                  </a:highlight>
                </a:endParaRPr>
              </a:p>
              <a:p>
                <a:r>
                  <a:rPr lang="en-US" dirty="0"/>
                  <a:t>In the presence of competing risks, treating them as regular censoring incorrectly assumes that individuals who experience a competing event remain ‘at risk’ for the event of interest at the same rate as the rest of the cohort, </a:t>
                </a:r>
                <a:r>
                  <a:rPr lang="en-US" b="1" dirty="0"/>
                  <a:t>leading to an overestimation of the event probability</a:t>
                </a:r>
              </a:p>
              <a:p>
                <a:r>
                  <a:rPr lang="en-US" dirty="0"/>
                  <a:t>If we were to calculate cause-specific KM estimates, their sum would add up to more than 1 (100%)</a:t>
                </a:r>
              </a:p>
            </p:txBody>
          </p:sp>
        </mc:Choice>
        <mc:Fallback xmlns="">
          <p:sp>
            <p:nvSpPr>
              <p:cNvPr id="3" name="Content Placeholder 2">
                <a:extLst>
                  <a:ext uri="{FF2B5EF4-FFF2-40B4-BE49-F238E27FC236}">
                    <a16:creationId xmlns:a16="http://schemas.microsoft.com/office/drawing/2014/main" id="{59C89CD6-4FE8-A346-1915-6A294C49B97E}"/>
                  </a:ext>
                </a:extLst>
              </p:cNvPr>
              <p:cNvSpPr>
                <a:spLocks noGrp="1" noRot="1" noChangeAspect="1" noMove="1" noResize="1" noEditPoints="1" noAdjustHandles="1" noChangeArrowheads="1" noChangeShapeType="1" noTextEdit="1"/>
              </p:cNvSpPr>
              <p:nvPr>
                <p:ph idx="1"/>
              </p:nvPr>
            </p:nvSpPr>
            <p:spPr>
              <a:xfrm>
                <a:off x="700635" y="2130552"/>
                <a:ext cx="10691265" cy="4109992"/>
              </a:xfrm>
              <a:blipFill>
                <a:blip r:embed="rId3"/>
                <a:stretch>
                  <a:fillRect l="-285" t="-742"/>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694E355B-BD36-20DA-A785-E765FC15F932}"/>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95345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64122-A362-D822-E142-CF84B7B2E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F0D1C1-92FD-7516-5F31-1D8E8E561CDE}"/>
              </a:ext>
            </a:extLst>
          </p:cNvPr>
          <p:cNvSpPr>
            <a:spLocks noGrp="1"/>
          </p:cNvSpPr>
          <p:nvPr>
            <p:ph type="title"/>
          </p:nvPr>
        </p:nvSpPr>
        <p:spPr/>
        <p:txBody>
          <a:bodyPr>
            <a:normAutofit/>
          </a:bodyPr>
          <a:lstStyle/>
          <a:p>
            <a:r>
              <a:rPr lang="en-US" dirty="0"/>
              <a:t>Cumulative incidence function (CIF)</a:t>
            </a:r>
            <a:endParaRPr lang="en-AU" dirty="0"/>
          </a:p>
        </p:txBody>
      </p:sp>
      <p:sp>
        <p:nvSpPr>
          <p:cNvPr id="3" name="Content Placeholder 2">
            <a:extLst>
              <a:ext uri="{FF2B5EF4-FFF2-40B4-BE49-F238E27FC236}">
                <a16:creationId xmlns:a16="http://schemas.microsoft.com/office/drawing/2014/main" id="{2C167AA6-A6F3-59EE-D4D3-C814CAA0DC0B}"/>
              </a:ext>
            </a:extLst>
          </p:cNvPr>
          <p:cNvSpPr>
            <a:spLocks noGrp="1"/>
          </p:cNvSpPr>
          <p:nvPr>
            <p:ph idx="1"/>
          </p:nvPr>
        </p:nvSpPr>
        <p:spPr>
          <a:xfrm>
            <a:off x="700635" y="2130552"/>
            <a:ext cx="10691265" cy="3739896"/>
          </a:xfrm>
        </p:spPr>
        <p:txBody>
          <a:bodyPr>
            <a:normAutofit/>
          </a:bodyPr>
          <a:lstStyle/>
          <a:p>
            <a:r>
              <a:rPr lang="en-US" dirty="0"/>
              <a:t>In the presence of competing risks, our perspective shifts from the absence of events to the </a:t>
            </a:r>
            <a:r>
              <a:rPr lang="en-US" b="1" dirty="0"/>
              <a:t>occurrence of specific events</a:t>
            </a:r>
          </a:p>
          <a:p>
            <a:r>
              <a:rPr lang="en-US" dirty="0"/>
              <a:t>The </a:t>
            </a:r>
            <a:r>
              <a:rPr lang="en-US" b="1" dirty="0"/>
              <a:t>cumulative incidence function (CIF) is the preferred non-parametric measure </a:t>
            </a:r>
            <a:r>
              <a:rPr lang="en-US" dirty="0"/>
              <a:t>for the probability of a specific event occurring by time </a:t>
            </a:r>
            <a:r>
              <a:rPr lang="en-US" i="1" dirty="0"/>
              <a:t>t</a:t>
            </a:r>
            <a:r>
              <a:rPr lang="en-US" dirty="0"/>
              <a:t>, as it accounts for the fact that other event types may happen first</a:t>
            </a:r>
          </a:p>
          <a:p>
            <a:r>
              <a:rPr lang="en-US" dirty="0"/>
              <a:t>It "partitions" the total probability of any event happening into the individual probabilities of each specific type of event</a:t>
            </a:r>
          </a:p>
          <a:p>
            <a:r>
              <a:rPr lang="en-US" dirty="0"/>
              <a:t>The sum of the CIFs for all possible events will equal 100%, which is logically consistent</a:t>
            </a:r>
          </a:p>
        </p:txBody>
      </p:sp>
      <p:sp>
        <p:nvSpPr>
          <p:cNvPr id="4" name="Footer Placeholder 3">
            <a:extLst>
              <a:ext uri="{FF2B5EF4-FFF2-40B4-BE49-F238E27FC236}">
                <a16:creationId xmlns:a16="http://schemas.microsoft.com/office/drawing/2014/main" id="{AA650486-E2A4-5EFE-BC57-2F2055C42FBD}"/>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320624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D4903-A20B-7E72-79E9-74667A29A9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46ED4-2F5B-B8F6-279E-1068929F1C40}"/>
              </a:ext>
            </a:extLst>
          </p:cNvPr>
          <p:cNvSpPr>
            <a:spLocks noGrp="1"/>
          </p:cNvSpPr>
          <p:nvPr>
            <p:ph type="title"/>
          </p:nvPr>
        </p:nvSpPr>
        <p:spPr/>
        <p:txBody>
          <a:bodyPr/>
          <a:lstStyle/>
          <a:p>
            <a:r>
              <a:rPr lang="en-US" dirty="0"/>
              <a:t>Cumulative incidence function (CIF)</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DEDFBE-6FF6-51CA-DFA3-B306FA008CC5}"/>
                  </a:ext>
                </a:extLst>
              </p:cNvPr>
              <p:cNvSpPr>
                <a:spLocks noGrp="1"/>
              </p:cNvSpPr>
              <p:nvPr>
                <p:ph idx="1"/>
              </p:nvPr>
            </p:nvSpPr>
            <p:spPr>
              <a:xfrm>
                <a:off x="700635" y="2130552"/>
                <a:ext cx="10691265" cy="3739896"/>
              </a:xfrm>
            </p:spPr>
            <p:txBody>
              <a:bodyPr>
                <a:normAutofit/>
              </a:bodyPr>
              <a:lstStyle/>
              <a:p>
                <a:r>
                  <a:rPr lang="en-US" dirty="0"/>
                  <a:t>The </a:t>
                </a:r>
                <a:r>
                  <a:rPr lang="en-US" b="1" dirty="0"/>
                  <a:t>cause-specific cumulative incidence function </a:t>
                </a:r>
                <a:r>
                  <a:rPr lang="en-US" dirty="0"/>
                  <a:t>(CIF) for an event</a:t>
                </a:r>
                <a:r>
                  <a:rPr lang="en-AU" dirty="0"/>
                  <a:t> of type</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𝑘</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i="1">
                            <a:latin typeface="Cambria Math" panose="02040503050406030204" pitchFamily="18" charset="0"/>
                          </a:rPr>
                          <m:t>𝑘</m:t>
                        </m:r>
                        <m:r>
                          <a:rPr lang="en-US" b="0" i="1" smtClean="0">
                            <a:latin typeface="Cambria Math" panose="02040503050406030204" pitchFamily="18" charset="0"/>
                          </a:rPr>
                          <m:t>=1, 2,…, </m:t>
                        </m:r>
                        <m:r>
                          <a:rPr lang="en-US" b="0" i="1" smtClean="0">
                            <a:latin typeface="Cambria Math" panose="02040503050406030204" pitchFamily="18" charset="0"/>
                          </a:rPr>
                          <m:t>𝐾</m:t>
                        </m:r>
                      </m:e>
                    </m:d>
                  </m:oMath>
                </a14:m>
                <a:r>
                  <a:rPr lang="en-US" b="0" dirty="0"/>
                  <a:t> is defined as a  joint probability</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𝑘</m:t>
                          </m:r>
                        </m:e>
                      </m:d>
                    </m:oMath>
                  </m:oMathPara>
                </a14:m>
                <a:endParaRPr lang="en-US" b="0" dirty="0"/>
              </a:p>
              <a:p>
                <a:r>
                  <a:rPr lang="en-US" dirty="0"/>
                  <a:t>The cause-specific CIF for an event</a:t>
                </a:r>
                <a:r>
                  <a:rPr lang="en-AU" dirty="0"/>
                  <a:t> of type</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𝑘</m:t>
                    </m:r>
                  </m:oMath>
                </a14:m>
                <a:r>
                  <a:rPr lang="en-US" dirty="0"/>
                  <a:t> can take values only up to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𝑘</m:t>
                        </m:r>
                      </m:e>
                    </m:d>
                    <m:r>
                      <a:rPr lang="en-US" i="1">
                        <a:latin typeface="Cambria Math" panose="02040503050406030204" pitchFamily="18" charset="0"/>
                      </a:rPr>
                      <m:t> </m:t>
                    </m:r>
                  </m:oMath>
                </a14:m>
                <a:r>
                  <a:rPr lang="en-US" dirty="0"/>
                  <a:t>(not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0,1</m:t>
                        </m:r>
                      </m:e>
                    </m:d>
                  </m:oMath>
                </a14:m>
                <a:r>
                  <a:rPr lang="en-US" dirty="0"/>
                  <a:t>) because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𝑘</m:t>
                            </m:r>
                          </m:e>
                        </m:d>
                      </m:e>
                    </m:func>
                    <m:r>
                      <a:rPr lang="en-US" b="0" i="0" smtClean="0">
                        <a:latin typeface="Cambria Math" panose="02040503050406030204" pitchFamily="18" charset="0"/>
                      </a:rPr>
                      <m:t>.</m:t>
                    </m:r>
                    <m:r>
                      <a:rPr lang="en-US" b="0" i="1" smtClean="0">
                        <a:latin typeface="Cambria Math" panose="02040503050406030204" pitchFamily="18" charset="0"/>
                      </a:rPr>
                      <m:t> </m:t>
                    </m:r>
                    <m:r>
                      <m:rPr>
                        <m:sty m:val="p"/>
                      </m:rPr>
                      <a:rPr lang="en-US" b="0" i="0" smtClean="0">
                        <a:latin typeface="Cambria Math" panose="02040503050406030204" pitchFamily="18" charset="0"/>
                      </a:rPr>
                      <m:t>Therefore</m:t>
                    </m:r>
                    <m:r>
                      <a:rPr lang="en-US" b="0" i="0" smtClean="0">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is not a proper distribution function, and is hence referred to as a </a:t>
                </a:r>
                <a:r>
                  <a:rPr lang="en-US" b="1" dirty="0"/>
                  <a:t>sub-distribution function</a:t>
                </a:r>
                <a:r>
                  <a:rPr lang="en-US" dirty="0"/>
                  <a:t>.</a:t>
                </a:r>
              </a:p>
              <a:p>
                <a:r>
                  <a:rPr lang="en-US" dirty="0"/>
                  <a:t>The overall cumulative incidence function is the probability that an event of any type occurs at or before time </a:t>
                </a:r>
                <a14:m>
                  <m:oMath xmlns:m="http://schemas.openxmlformats.org/officeDocument/2006/math">
                    <m:r>
                      <a:rPr lang="en-US" i="1">
                        <a:latin typeface="Cambria Math" panose="02040503050406030204" pitchFamily="18" charset="0"/>
                        <a:ea typeface="Cambria Math" panose="02040503050406030204" pitchFamily="18" charset="0"/>
                      </a:rPr>
                      <m:t>𝑡</m:t>
                    </m:r>
                  </m:oMath>
                </a14:m>
                <a:r>
                  <a:rPr lang="en-US" b="0" dirty="0"/>
                  <a:t> and is equal to th</a:t>
                </a:r>
                <a:r>
                  <a:rPr lang="en-US" dirty="0"/>
                  <a:t>e sum of CIFs for all event types</a:t>
                </a:r>
              </a:p>
              <a:p>
                <a:pPr marL="0" indent="0" algn="ctr">
                  <a:buNone/>
                </a:pPr>
                <a14:m>
                  <m:oMath xmlns:m="http://schemas.openxmlformats.org/officeDocument/2006/math">
                    <m:r>
                      <a:rPr lang="en-US" b="0" i="1" smtClean="0">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a14:m>
                <a:r>
                  <a:rPr lang="en-US" b="0" dirty="0"/>
                  <a:t> = </a:t>
                </a:r>
                <a14:m>
                  <m:oMath xmlns:m="http://schemas.openxmlformats.org/officeDocument/2006/math">
                    <m:nary>
                      <m:naryPr>
                        <m:chr m:val="∑"/>
                        <m:limLoc m:val="subSup"/>
                        <m:ctrlPr>
                          <a:rPr lang="en-US" b="0" i="1" smtClean="0">
                            <a:latin typeface="Cambria Math" panose="02040503050406030204" pitchFamily="18" charset="0"/>
                          </a:rPr>
                        </m:ctrlPr>
                      </m:naryPr>
                      <m:sub>
                        <m:r>
                          <a:rPr lang="en-US" i="1">
                            <a:latin typeface="Cambria Math" panose="02040503050406030204" pitchFamily="18" charset="0"/>
                          </a:rPr>
                          <m:t>𝑘</m:t>
                        </m:r>
                        <m:r>
                          <m:rPr>
                            <m:brk m:alnAt="25"/>
                          </m:rP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𝑘</m:t>
                            </m:r>
                          </m:e>
                        </m:d>
                      </m:e>
                    </m:nary>
                    <m:r>
                      <a:rPr lang="en-US" b="0" i="1" smtClean="0">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1"/>
                          </m:rP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e>
                    </m:nary>
                  </m:oMath>
                </a14:m>
                <a:r>
                  <a:rPr lang="en-US" b="0" dirty="0"/>
                  <a:t> =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b="0" dirty="0"/>
              </a:p>
            </p:txBody>
          </p:sp>
        </mc:Choice>
        <mc:Fallback xmlns="">
          <p:sp>
            <p:nvSpPr>
              <p:cNvPr id="3" name="Content Placeholder 2">
                <a:extLst>
                  <a:ext uri="{FF2B5EF4-FFF2-40B4-BE49-F238E27FC236}">
                    <a16:creationId xmlns:a16="http://schemas.microsoft.com/office/drawing/2014/main" id="{2FDEDFBE-6FF6-51CA-DFA3-B306FA008CC5}"/>
                  </a:ext>
                </a:extLst>
              </p:cNvPr>
              <p:cNvSpPr>
                <a:spLocks noGrp="1" noRot="1" noChangeAspect="1" noMove="1" noResize="1" noEditPoints="1" noAdjustHandles="1" noChangeArrowheads="1" noChangeShapeType="1" noTextEdit="1"/>
              </p:cNvSpPr>
              <p:nvPr>
                <p:ph idx="1"/>
              </p:nvPr>
            </p:nvSpPr>
            <p:spPr>
              <a:xfrm>
                <a:off x="700635" y="2130552"/>
                <a:ext cx="10691265" cy="3739896"/>
              </a:xfrm>
              <a:blipFill>
                <a:blip r:embed="rId3"/>
                <a:stretch>
                  <a:fillRect l="-513" t="-816" b="-15498"/>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CEF94684-C548-FDEF-24A4-23E802DEB843}"/>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417322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3FC5-5F77-6D62-0920-17D7F1D90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0EDC6-D4D1-F02A-053F-7EC891D61B9E}"/>
              </a:ext>
            </a:extLst>
          </p:cNvPr>
          <p:cNvSpPr>
            <a:spLocks noGrp="1"/>
          </p:cNvSpPr>
          <p:nvPr>
            <p:ph type="title"/>
          </p:nvPr>
        </p:nvSpPr>
        <p:spPr/>
        <p:txBody>
          <a:bodyPr>
            <a:normAutofit/>
          </a:bodyPr>
          <a:lstStyle/>
          <a:p>
            <a:r>
              <a:rPr lang="en-US" dirty="0"/>
              <a:t>Non-parametric estimation CIF</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13D572-66EC-DCAE-4ED2-4B7C5F3BA272}"/>
                  </a:ext>
                </a:extLst>
              </p:cNvPr>
              <p:cNvSpPr>
                <a:spLocks noGrp="1"/>
              </p:cNvSpPr>
              <p:nvPr>
                <p:ph idx="1"/>
              </p:nvPr>
            </p:nvSpPr>
            <p:spPr>
              <a:xfrm>
                <a:off x="700635" y="2130552"/>
                <a:ext cx="10873056" cy="3739896"/>
              </a:xfrm>
            </p:spPr>
            <p:txBody>
              <a:bodyPr>
                <a:normAutofit fontScale="92500" lnSpcReduction="10000"/>
              </a:bodyPr>
              <a:lstStyle/>
              <a:p>
                <a:r>
                  <a:rPr lang="en-US" b="1" dirty="0"/>
                  <a:t>Complete data</a:t>
                </a:r>
                <a:r>
                  <a:rPr lang="en-US" dirty="0"/>
                  <a:t>: In the absence of censoring, an empirical estimate of the CIF for the event</a:t>
                </a:r>
                <a:r>
                  <a:rPr lang="en-AU" dirty="0"/>
                  <a:t> of type </a:t>
                </a:r>
                <a14:m>
                  <m:oMath xmlns:m="http://schemas.openxmlformats.org/officeDocument/2006/math">
                    <m:r>
                      <a:rPr lang="en-US" b="0" i="1" smtClean="0">
                        <a:latin typeface="Cambria Math" panose="02040503050406030204" pitchFamily="18" charset="0"/>
                      </a:rPr>
                      <m:t>𝑘</m:t>
                    </m:r>
                  </m:oMath>
                </a14:m>
                <a:r>
                  <a:rPr lang="en-US" b="0" dirty="0"/>
                  <a:t> can be obtained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AU" i="1" smtClean="0">
                              <a:latin typeface="Cambria Math" panose="02040503050406030204" pitchFamily="18" charset="0"/>
                            </a:rPr>
                          </m:ctrlPr>
                        </m:fPr>
                        <m:num>
                          <m:r>
                            <m:rPr>
                              <m:sty m:val="p"/>
                            </m:rPr>
                            <a:rPr lang="en-US" b="0" i="0" smtClean="0">
                              <a:latin typeface="Cambria Math" panose="02040503050406030204" pitchFamily="18" charset="0"/>
                            </a:rPr>
                            <m:t>Number</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observations</m:t>
                          </m:r>
                          <m:r>
                            <a:rPr lang="en-US" b="0" i="0" smtClean="0">
                              <a:latin typeface="Cambria Math" panose="02040503050406030204" pitchFamily="18" charset="0"/>
                            </a:rPr>
                            <m:t> </m:t>
                          </m:r>
                          <m:r>
                            <m:rPr>
                              <m:sty m:val="p"/>
                            </m:rPr>
                            <a:rPr lang="en-US" b="0" i="0" smtClean="0">
                              <a:latin typeface="Cambria Math" panose="02040503050406030204" pitchFamily="18" charset="0"/>
                            </a:rPr>
                            <m:t>with</m:t>
                          </m:r>
                          <m:r>
                            <a:rPr lang="en-US" b="0" i="0" smtClean="0">
                              <a:latin typeface="Cambria Math" panose="02040503050406030204" pitchFamily="18" charset="0"/>
                            </a:rPr>
                            <m:t> </m:t>
                          </m:r>
                          <m: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r>
                            <a:rPr lang="en-US" b="0" i="1" smtClean="0">
                              <a:latin typeface="Cambria Math" panose="02040503050406030204" pitchFamily="18" charset="0"/>
                            </a:rPr>
                            <m:t>𝑘</m:t>
                          </m:r>
                        </m:num>
                        <m:den>
                          <m:r>
                            <m:rPr>
                              <m:sty m:val="p"/>
                            </m:rPr>
                            <a:rPr lang="en-US" b="0" i="0" smtClean="0">
                              <a:latin typeface="Cambria Math" panose="02040503050406030204" pitchFamily="18" charset="0"/>
                            </a:rPr>
                            <m:t>Total</m:t>
                          </m:r>
                          <m:r>
                            <a:rPr lang="en-US" b="0" i="0" smtClean="0">
                              <a:latin typeface="Cambria Math" panose="02040503050406030204" pitchFamily="18" charset="0"/>
                            </a:rPr>
                            <m:t> </m:t>
                          </m:r>
                          <m:r>
                            <m:rPr>
                              <m:sty m:val="p"/>
                            </m:rPr>
                            <a:rPr lang="en-US" b="0" i="0" smtClean="0">
                              <a:latin typeface="Cambria Math" panose="02040503050406030204" pitchFamily="18" charset="0"/>
                            </a:rPr>
                            <m:t>number</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observations</m:t>
                          </m:r>
                          <m:r>
                            <a:rPr lang="en-US" b="0" i="1" smtClean="0">
                              <a:latin typeface="Cambria Math" panose="02040503050406030204" pitchFamily="18" charset="0"/>
                            </a:rPr>
                            <m:t> </m:t>
                          </m:r>
                          <m:r>
                            <a:rPr lang="en-US" b="0" i="1" smtClean="0">
                              <a:latin typeface="Cambria Math" panose="02040503050406030204" pitchFamily="18" charset="0"/>
                            </a:rPr>
                            <m:t>𝑛</m:t>
                          </m:r>
                        </m:den>
                      </m:f>
                    </m:oMath>
                  </m:oMathPara>
                </a14:m>
                <a:endParaRPr lang="en-US" b="0" dirty="0"/>
              </a:p>
              <a:p>
                <a:r>
                  <a:rPr lang="en-US" b="1" dirty="0"/>
                  <a:t>Incomplete data: </a:t>
                </a:r>
                <a:r>
                  <a:rPr lang="en-US" dirty="0"/>
                  <a:t>If any of the </a:t>
                </a:r>
                <a14:m>
                  <m:oMath xmlns:m="http://schemas.openxmlformats.org/officeDocument/2006/math">
                    <m:r>
                      <a:rPr lang="en-US" b="0" i="1" smtClean="0">
                        <a:latin typeface="Cambria Math" panose="02040503050406030204" pitchFamily="18" charset="0"/>
                      </a:rPr>
                      <m:t>𝑛</m:t>
                    </m:r>
                  </m:oMath>
                </a14:m>
                <a:r>
                  <a:rPr lang="en-US" dirty="0"/>
                  <a:t> observations remain free of the </a:t>
                </a:r>
                <a14:m>
                  <m:oMath xmlns:m="http://schemas.openxmlformats.org/officeDocument/2006/math">
                    <m:r>
                      <a:rPr lang="en-US" b="0" i="1" smtClean="0">
                        <a:latin typeface="Cambria Math" panose="02040503050406030204" pitchFamily="18" charset="0"/>
                      </a:rPr>
                      <m:t>𝑘</m:t>
                    </m:r>
                  </m:oMath>
                </a14:m>
                <a:r>
                  <a:rPr lang="en-US" dirty="0"/>
                  <a:t> event types at the end of the follow-up, right-censoring is present and must be accounted for in the CIF calculation</a:t>
                </a:r>
              </a:p>
              <a:p>
                <a:pPr marL="0" indent="0">
                  <a:buNone/>
                </a:pPr>
                <a:r>
                  <a:rPr lang="en-US" b="0" dirty="0"/>
                  <a:t>			</a:t>
                </a:r>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oMath>
                </a14:m>
                <a:r>
                  <a:rPr lang="en-US" b="0" dirty="0"/>
                  <a:t>= </a:t>
                </a:r>
                <a14:m>
                  <m:oMath xmlns:m="http://schemas.openxmlformats.org/officeDocument/2006/math">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m:rPr>
                                    <m:brk m:alnAt="7"/>
                                  </m:rPr>
                                  <a:rPr lang="en-US" b="0" i="1" smtClean="0">
                                    <a:latin typeface="Cambria Math" panose="02040503050406030204" pitchFamily="18" charset="0"/>
                                  </a:rPr>
                                  <m:t>𝜆</m:t>
                                </m:r>
                              </m:e>
                            </m:acc>
                          </m:e>
                          <m:sub>
                            <m:r>
                              <a:rPr lang="en-US" b="0" i="1" smtClean="0">
                                <a:latin typeface="Cambria Math" panose="02040503050406030204" pitchFamily="18" charset="0"/>
                              </a:rPr>
                              <m:t>𝑘𝑗</m:t>
                            </m:r>
                          </m:sub>
                        </m:sSub>
                      </m:e>
                    </m:nary>
                    <m:acc>
                      <m:accPr>
                        <m:chr m:val="̂"/>
                        <m:ctrlPr>
                          <a:rPr lang="en-US" i="1">
                            <a:latin typeface="Cambria Math" panose="02040503050406030204" pitchFamily="18" charset="0"/>
                          </a:rPr>
                        </m:ctrlPr>
                      </m:accPr>
                      <m:e>
                        <m:r>
                          <a:rPr lang="en-US" i="1">
                            <a:latin typeface="Cambria Math" panose="02040503050406030204" pitchFamily="18" charset="0"/>
                          </a:rPr>
                          <m:t>𝑆</m:t>
                        </m:r>
                      </m:e>
                    </m:acc>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e>
                        <m:f>
                          <m:fPr>
                            <m:ctrlPr>
                              <a:rPr lang="en-AU" i="1">
                                <a:latin typeface="Cambria Math" panose="02040503050406030204" pitchFamily="18" charset="0"/>
                              </a:rPr>
                            </m:ctrlPr>
                          </m:fPr>
                          <m:num>
                            <m:sSub>
                              <m:sSubPr>
                                <m:ctrlPr>
                                  <a:rPr lang="en-AU"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𝑘𝑗</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den>
                        </m:f>
                      </m:e>
                    </m:nary>
                    <m:acc>
                      <m:accPr>
                        <m:chr m:val="̂"/>
                        <m:ctrlPr>
                          <a:rPr lang="en-US" i="1">
                            <a:latin typeface="Cambria Math" panose="02040503050406030204" pitchFamily="18" charset="0"/>
                          </a:rPr>
                        </m:ctrlPr>
                      </m:accPr>
                      <m:e>
                        <m:r>
                          <a:rPr lang="en-US" i="1">
                            <a:latin typeface="Cambria Math" panose="02040503050406030204" pitchFamily="18" charset="0"/>
                          </a:rPr>
                          <m:t>𝑆</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e>
                    </m:d>
                  </m:oMath>
                </a14:m>
                <a:r>
                  <a:rPr lang="en-US" b="0" dirty="0"/>
                  <a:t>,</a:t>
                </a:r>
              </a:p>
              <a:p>
                <a:pPr>
                  <a:buClr>
                    <a:schemeClr val="bg1"/>
                  </a:buClr>
                </a:pPr>
                <a:r>
                  <a:rPr lang="en-US" dirty="0"/>
                  <a:t>where </a:t>
                </a:r>
                <a14:m>
                  <m:oMath xmlns:m="http://schemas.openxmlformats.org/officeDocument/2006/math">
                    <m:sSub>
                      <m:sSubPr>
                        <m:ctrlPr>
                          <a:rPr lang="en-AU" i="1">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r>
                          <a:rPr lang="en-US" i="1">
                            <a:latin typeface="Cambria Math" panose="02040503050406030204" pitchFamily="18" charset="0"/>
                          </a:rPr>
                          <m:t>𝑗</m:t>
                        </m:r>
                      </m:sub>
                    </m:sSub>
                  </m:oMath>
                </a14:m>
                <a:r>
                  <a:rPr lang="en-AU" dirty="0"/>
                  <a:t> is the cause-specific hazard for event </a:t>
                </a:r>
                <a14:m>
                  <m:oMath xmlns:m="http://schemas.openxmlformats.org/officeDocument/2006/math">
                    <m:r>
                      <a:rPr lang="en-US" b="0" i="1" smtClean="0">
                        <a:latin typeface="Cambria Math" panose="02040503050406030204" pitchFamily="18" charset="0"/>
                      </a:rPr>
                      <m:t>𝑘</m:t>
                    </m:r>
                  </m:oMath>
                </a14:m>
                <a:r>
                  <a:rPr lang="en-AU" dirty="0"/>
                  <a:t>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a:rPr lang="en-US" b="0" i="1" smtClean="0">
                        <a:latin typeface="Cambria Math" panose="02040503050406030204" pitchFamily="18" charset="0"/>
                      </a:rPr>
                      <m:t>, </m:t>
                    </m:r>
                    <m:sSub>
                      <m:sSubPr>
                        <m:ctrlPr>
                          <a:rPr lang="en-AU"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𝑘</m:t>
                        </m:r>
                        <m:r>
                          <a:rPr lang="en-US" i="1">
                            <a:latin typeface="Cambria Math" panose="02040503050406030204" pitchFamily="18" charset="0"/>
                          </a:rPr>
                          <m:t>𝑗</m:t>
                        </m:r>
                      </m:sub>
                    </m:sSub>
                  </m:oMath>
                </a14:m>
                <a:r>
                  <a:rPr lang="en-AU" dirty="0"/>
                  <a:t> is the number of events of type </a:t>
                </a:r>
                <a14:m>
                  <m:oMath xmlns:m="http://schemas.openxmlformats.org/officeDocument/2006/math">
                    <m:r>
                      <a:rPr lang="en-US" i="1">
                        <a:latin typeface="Cambria Math" panose="02040503050406030204" pitchFamily="18" charset="0"/>
                      </a:rPr>
                      <m:t>𝑘</m:t>
                    </m:r>
                    <m:r>
                      <a:rPr lang="en-US" b="0" i="1" smtClean="0">
                        <a:latin typeface="Cambria Math" panose="02040503050406030204" pitchFamily="18" charset="0"/>
                      </a:rPr>
                      <m:t> </m:t>
                    </m:r>
                  </m:oMath>
                </a14:m>
                <a:r>
                  <a:rPr lang="en-AU" dirty="0"/>
                  <a:t>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oMath>
                </a14:m>
                <a:r>
                  <a:rPr lang="en-AU"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b="0" i="1" smtClean="0">
                        <a:latin typeface="Cambria Math" panose="02040503050406030204" pitchFamily="18" charset="0"/>
                      </a:rPr>
                      <m:t> </m:t>
                    </m:r>
                  </m:oMath>
                </a14:m>
                <a:r>
                  <a:rPr lang="en-AU" dirty="0"/>
                  <a:t>is the number at risk just before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a:rPr lang="en-US" i="1">
                        <a:latin typeface="Cambria Math" panose="02040503050406030204" pitchFamily="18" charset="0"/>
                      </a:rPr>
                      <m:t> </m:t>
                    </m:r>
                  </m:oMath>
                </a14:m>
                <a:r>
                  <a:rPr lang="en-AU" dirty="0"/>
                  <a:t>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e>
                    </m:d>
                  </m:oMath>
                </a14:m>
                <a:r>
                  <a:rPr lang="en-AU" dirty="0"/>
                  <a:t> is the overall survival probability (surviving all risks) until just before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oMath>
                </a14:m>
                <a:endParaRPr lang="en-AU" dirty="0"/>
              </a:p>
            </p:txBody>
          </p:sp>
        </mc:Choice>
        <mc:Fallback xmlns="">
          <p:sp>
            <p:nvSpPr>
              <p:cNvPr id="3" name="Content Placeholder 2">
                <a:extLst>
                  <a:ext uri="{FF2B5EF4-FFF2-40B4-BE49-F238E27FC236}">
                    <a16:creationId xmlns:a16="http://schemas.microsoft.com/office/drawing/2014/main" id="{4F13D572-66EC-DCAE-4ED2-4B7C5F3BA272}"/>
                  </a:ext>
                </a:extLst>
              </p:cNvPr>
              <p:cNvSpPr>
                <a:spLocks noGrp="1" noRot="1" noChangeAspect="1" noMove="1" noResize="1" noEditPoints="1" noAdjustHandles="1" noChangeArrowheads="1" noChangeShapeType="1" noTextEdit="1"/>
              </p:cNvSpPr>
              <p:nvPr>
                <p:ph idx="1"/>
              </p:nvPr>
            </p:nvSpPr>
            <p:spPr>
              <a:xfrm>
                <a:off x="700635" y="2130552"/>
                <a:ext cx="10873056" cy="3739896"/>
              </a:xfrm>
              <a:blipFill>
                <a:blip r:embed="rId3"/>
                <a:stretch>
                  <a:fillRect l="-448" t="-979" r="-1009" b="-816"/>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A40EB612-B35E-2DA2-467A-28852526B131}"/>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175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509DE-1DCA-FE0C-74C8-40F9ED748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3D7D1-540D-AFC3-B771-A9774AACA7E4}"/>
              </a:ext>
            </a:extLst>
          </p:cNvPr>
          <p:cNvSpPr>
            <a:spLocks noGrp="1"/>
          </p:cNvSpPr>
          <p:nvPr>
            <p:ph type="title"/>
          </p:nvPr>
        </p:nvSpPr>
        <p:spPr/>
        <p:txBody>
          <a:bodyPr/>
          <a:lstStyle/>
          <a:p>
            <a:r>
              <a:rPr lang="en-US" dirty="0"/>
              <a:t>Hazard of the sub-distribution</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A5D11F-23F9-8E0E-90B4-05DA6195C91B}"/>
                  </a:ext>
                </a:extLst>
              </p:cNvPr>
              <p:cNvSpPr>
                <a:spLocks noGrp="1"/>
              </p:cNvSpPr>
              <p:nvPr>
                <p:ph idx="1"/>
              </p:nvPr>
            </p:nvSpPr>
            <p:spPr>
              <a:xfrm>
                <a:off x="700635" y="2130551"/>
                <a:ext cx="10691265" cy="4307955"/>
              </a:xfrm>
            </p:spPr>
            <p:txBody>
              <a:bodyPr>
                <a:normAutofit fontScale="92500" lnSpcReduction="10000"/>
              </a:bodyPr>
              <a:lstStyle/>
              <a:p>
                <a:r>
                  <a:rPr lang="en-US" dirty="0"/>
                  <a:t>From the cause-specific cumulative incidence function, one can define a hazard function which has a </a:t>
                </a:r>
                <a:r>
                  <a:rPr lang="en-US" b="1" dirty="0"/>
                  <a:t>one-to-one relationship </a:t>
                </a:r>
                <a:r>
                  <a:rPr lang="en-US" dirty="0"/>
                  <a:t>with this cumulative incidence function and is often referred to as the </a:t>
                </a:r>
                <a:r>
                  <a:rPr lang="en-US" b="1" dirty="0"/>
                  <a:t>sub-distribution hazard</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m:rPr>
                            <m:sty m:val="p"/>
                          </m:rPr>
                          <a:rPr lang="en-US" b="0" smtClean="0">
                            <a:latin typeface="Cambria Math" panose="02040503050406030204" pitchFamily="18" charset="0"/>
                          </a:rPr>
                          <m:t>log</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num>
                      <m:den>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den>
                    </m:f>
                  </m:oMath>
                </a14:m>
                <a:r>
                  <a:rPr lang="en-US" b="0"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b="0" dirty="0"/>
                  <a:t> is called sub-density</a:t>
                </a:r>
              </a:p>
              <a:p>
                <a:pPr>
                  <a:spcBef>
                    <a:spcPts val="1800"/>
                  </a:spcBef>
                </a:pPr>
                <a:r>
                  <a:rPr lang="en-US" dirty="0"/>
                  <a:t>This hazard takes the form</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pt-BR" i="1" smtClean="0">
                                <a:latin typeface="Cambria Math" panose="02040503050406030204" pitchFamily="18" charset="0"/>
                              </a:rPr>
                              <m:t>→∞</m:t>
                            </m:r>
                          </m:lim>
                        </m:limLow>
                      </m:fName>
                      <m:e>
                        <m:f>
                          <m:fPr>
                            <m:ctrlPr>
                              <a:rPr lang="pt-BR"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e>
                            </m:d>
                          </m:num>
                          <m:den>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e>
                    </m:func>
                  </m:oMath>
                </a14:m>
                <a:r>
                  <a:rPr lang="pt-BR" dirty="0"/>
                  <a:t> </a:t>
                </a:r>
                <a14:m>
                  <m:oMath xmlns:m="http://schemas.openxmlformats.org/officeDocument/2006/math">
                    <m:f>
                      <m:fPr>
                        <m:ctrlPr>
                          <a:rPr lang="pt-BR"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e>
                        </m:d>
                      </m:num>
                      <m:den>
                        <m:r>
                          <a:rPr lang="pt-BR"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oMath>
                </a14:m>
                <a:endParaRPr lang="en-US" dirty="0"/>
              </a:p>
              <a:p>
                <a:pPr>
                  <a:spcBef>
                    <a:spcPts val="1800"/>
                  </a:spcBef>
                </a:pPr>
                <a:r>
                  <a:rPr lang="en-US" dirty="0"/>
                  <a:t>Thus, it is based on the fraction of individuals that develops the event of interest at some point, amongst the individuals that </a:t>
                </a:r>
                <a:r>
                  <a:rPr lang="en-US" i="1" dirty="0"/>
                  <a:t>either are still at risk for this event of interest </a:t>
                </a:r>
                <a:r>
                  <a:rPr lang="en-US" b="1" i="1" dirty="0"/>
                  <a:t>or</a:t>
                </a:r>
                <a:r>
                  <a:rPr lang="en-US" i="1" dirty="0"/>
                  <a:t> have already experienced a competing event. </a:t>
                </a:r>
                <a:r>
                  <a:rPr lang="en-US" b="1" dirty="0"/>
                  <a:t>Individuals that experienced a competing event thus remain in the risk set</a:t>
                </a:r>
                <a:r>
                  <a:rPr lang="en-US" dirty="0"/>
                  <a:t>.</a:t>
                </a:r>
              </a:p>
              <a:p>
                <a:pPr marL="0" indent="0">
                  <a:buNone/>
                </a:pPr>
                <a:r>
                  <a:rPr lang="en-US" b="0" dirty="0"/>
                  <a:t>			</a:t>
                </a:r>
              </a:p>
            </p:txBody>
          </p:sp>
        </mc:Choice>
        <mc:Fallback xmlns="">
          <p:sp>
            <p:nvSpPr>
              <p:cNvPr id="3" name="Content Placeholder 2">
                <a:extLst>
                  <a:ext uri="{FF2B5EF4-FFF2-40B4-BE49-F238E27FC236}">
                    <a16:creationId xmlns:a16="http://schemas.microsoft.com/office/drawing/2014/main" id="{18A5D11F-23F9-8E0E-90B4-05DA6195C91B}"/>
                  </a:ext>
                </a:extLst>
              </p:cNvPr>
              <p:cNvSpPr>
                <a:spLocks noGrp="1" noRot="1" noChangeAspect="1" noMove="1" noResize="1" noEditPoints="1" noAdjustHandles="1" noChangeArrowheads="1" noChangeShapeType="1" noTextEdit="1"/>
              </p:cNvSpPr>
              <p:nvPr>
                <p:ph idx="1"/>
              </p:nvPr>
            </p:nvSpPr>
            <p:spPr>
              <a:xfrm>
                <a:off x="700635" y="2130551"/>
                <a:ext cx="10691265" cy="4307955"/>
              </a:xfrm>
              <a:blipFill>
                <a:blip r:embed="rId3"/>
                <a:stretch>
                  <a:fillRect l="-456" t="-707" r="-1083"/>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DDCFC9B6-5DDC-5FA7-8B67-514B142B54E7}"/>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59220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1E014-EE6F-85A7-633F-CF0C17CA6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26D01-BABE-BBFB-54F4-8A2D198270AD}"/>
              </a:ext>
            </a:extLst>
          </p:cNvPr>
          <p:cNvSpPr>
            <a:spLocks noGrp="1"/>
          </p:cNvSpPr>
          <p:nvPr>
            <p:ph type="title"/>
          </p:nvPr>
        </p:nvSpPr>
        <p:spPr/>
        <p:txBody>
          <a:bodyPr>
            <a:normAutofit/>
          </a:bodyPr>
          <a:lstStyle/>
          <a:p>
            <a:r>
              <a:rPr lang="en-US" dirty="0"/>
              <a:t>Cause-specific Hazard</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35C49E-54D3-FE6A-7417-B323CCED3B8E}"/>
                  </a:ext>
                </a:extLst>
              </p:cNvPr>
              <p:cNvSpPr>
                <a:spLocks noGrp="1"/>
              </p:cNvSpPr>
              <p:nvPr>
                <p:ph idx="1"/>
              </p:nvPr>
            </p:nvSpPr>
            <p:spPr>
              <a:xfrm>
                <a:off x="700635" y="1791505"/>
                <a:ext cx="10790730" cy="4259974"/>
              </a:xfrm>
            </p:spPr>
            <p:txBody>
              <a:bodyPr>
                <a:normAutofit fontScale="85000" lnSpcReduction="10000"/>
              </a:bodyPr>
              <a:lstStyle/>
              <a:p>
                <a:r>
                  <a:rPr lang="en-US" dirty="0"/>
                  <a:t>The </a:t>
                </a:r>
                <a:r>
                  <a:rPr lang="en-US" b="1" dirty="0"/>
                  <a:t>cause-specific hazard </a:t>
                </a:r>
                <a:r>
                  <a:rPr lang="en-US" dirty="0"/>
                  <a:t>is more intuitive</a:t>
                </a:r>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𝜆</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m:rPr>
                                  <m:sty m:val="p"/>
                                </m:rPr>
                                <a:rPr lang="pt-BR" i="0" smtClean="0">
                                  <a:latin typeface="Cambria Math" panose="02040503050406030204" pitchFamily="18" charset="0"/>
                                </a:rPr>
                                <m:t>lim</m:t>
                              </m:r>
                            </m:e>
                            <m:lim>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pt-BR" i="1" smtClean="0">
                                  <a:latin typeface="Cambria Math" panose="02040503050406030204" pitchFamily="18" charset="0"/>
                                </a:rPr>
                                <m:t>→∞</m:t>
                              </m:r>
                            </m:lim>
                          </m:limLow>
                        </m:fName>
                        <m:e>
                          <m:f>
                            <m:fPr>
                              <m:ctrlPr>
                                <a:rPr lang="pt-BR"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e>
                              </m:d>
                            </m:num>
                            <m:den>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e>
                      </m:func>
                    </m:oMath>
                  </m:oMathPara>
                </a14:m>
                <a:endParaRPr lang="en-US" dirty="0"/>
              </a:p>
              <a:p>
                <a:pPr>
                  <a:buClr>
                    <a:schemeClr val="bg1"/>
                  </a:buClr>
                </a:pPr>
                <a:r>
                  <a:rPr lang="en-US" dirty="0"/>
                  <a:t>as it quantifies the progression to the event of interest amongst the individuals who are still at risk and did not experience </a:t>
                </a:r>
                <a:r>
                  <a:rPr lang="en-US" i="1" dirty="0"/>
                  <a:t>any</a:t>
                </a:r>
                <a:r>
                  <a:rPr lang="en-US" dirty="0"/>
                  <a:t> event of any type before. </a:t>
                </a:r>
                <a:r>
                  <a:rPr lang="en-US" b="1" dirty="0"/>
                  <a:t>Individuals that experienced a competing event are censored and removed from the risk set</a:t>
                </a:r>
                <a:r>
                  <a:rPr lang="en-US" dirty="0"/>
                  <a:t>.</a:t>
                </a:r>
              </a:p>
              <a:p>
                <a:r>
                  <a:rPr lang="en-US" dirty="0"/>
                  <a:t>The sum of cause-specific hazards for all event types gives the overall hazard: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e>
                    </m:nary>
                  </m:oMath>
                </a14:m>
                <a:r>
                  <a:rPr lang="en-US" dirty="0"/>
                  <a:t>, whereas the sub-distribution hazard ‘sacrifices’ additivity in exchange for direct one-to-one relationship with real-world probability of an event</a:t>
                </a:r>
              </a:p>
              <a:p>
                <a:r>
                  <a:rPr lang="en-US" dirty="0"/>
                  <a:t>The cause-specific cumulative incidence and the cause-specific hazard are related as follows: </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𝑘</m:t>
                        </m:r>
                      </m:e>
                    </m:d>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e>
                    </m:nary>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𝑑𝑢</m:t>
                    </m:r>
                    <m:r>
                      <a:rPr lang="en-US" i="1">
                        <a:latin typeface="Cambria Math" panose="02040503050406030204" pitchFamily="18" charset="0"/>
                      </a:rPr>
                      <m:t> </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b="0" dirty="0"/>
                  <a:t> thus depends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b="0" dirty="0"/>
                  <a:t> but also on the cause-specific hazards of all other event types (via </a:t>
                </a:r>
                <a14:m>
                  <m:oMath xmlns:m="http://schemas.openxmlformats.org/officeDocument/2006/math">
                    <m:r>
                      <m:rPr>
                        <m:sty m:val="p"/>
                      </m:rPr>
                      <a:rPr lang="en-US" i="1" dirty="0" smtClean="0">
                        <a:latin typeface="Cambria Math" panose="02040503050406030204" pitchFamily="18" charset="0"/>
                      </a:rPr>
                      <m:t>S</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b="0" dirty="0"/>
                  <a:t>, </a:t>
                </a:r>
                <a:r>
                  <a:rPr lang="en-US" dirty="0"/>
                  <a:t>a</a:t>
                </a:r>
                <a:r>
                  <a:rPr lang="en-US" b="0" dirty="0"/>
                  <a:t>nd there is </a:t>
                </a:r>
                <a:r>
                  <a:rPr lang="en-US" b="1" dirty="0"/>
                  <a:t>no one-to-one relationship </a:t>
                </a:r>
                <a:r>
                  <a:rPr lang="en-US" b="0" dirty="0"/>
                  <a:t>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b="0" dirty="0"/>
                  <a:t>, as there is between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b="0" dirty="0"/>
              </a:p>
              <a:p>
                <a:pPr marL="0" indent="0">
                  <a:buNone/>
                </a:pPr>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1435C49E-54D3-FE6A-7417-B323CCED3B8E}"/>
                  </a:ext>
                </a:extLst>
              </p:cNvPr>
              <p:cNvSpPr>
                <a:spLocks noGrp="1" noRot="1" noChangeAspect="1" noMove="1" noResize="1" noEditPoints="1" noAdjustHandles="1" noChangeArrowheads="1" noChangeShapeType="1" noTextEdit="1"/>
              </p:cNvSpPr>
              <p:nvPr>
                <p:ph idx="1"/>
              </p:nvPr>
            </p:nvSpPr>
            <p:spPr>
              <a:xfrm>
                <a:off x="700635" y="1791505"/>
                <a:ext cx="10790730" cy="4259974"/>
              </a:xfrm>
              <a:blipFill>
                <a:blip r:embed="rId3"/>
                <a:stretch>
                  <a:fillRect l="-282" t="-572" r="-565" b="-1288"/>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B6C1E9A2-4AFB-7489-81EF-11664161F62F}"/>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400440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44EB-65C5-E029-83D2-05AD2469F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415732-445B-4698-BE8D-334D3CF935CC}"/>
              </a:ext>
            </a:extLst>
          </p:cNvPr>
          <p:cNvSpPr>
            <a:spLocks noGrp="1"/>
          </p:cNvSpPr>
          <p:nvPr>
            <p:ph type="title"/>
          </p:nvPr>
        </p:nvSpPr>
        <p:spPr>
          <a:xfrm>
            <a:off x="700087" y="909637"/>
            <a:ext cx="10691811" cy="1307592"/>
          </a:xfrm>
        </p:spPr>
        <p:txBody>
          <a:bodyPr>
            <a:normAutofit/>
          </a:bodyPr>
          <a:lstStyle/>
          <a:p>
            <a:r>
              <a:rPr lang="en-US" dirty="0"/>
              <a:t>Data example</a:t>
            </a:r>
            <a:endParaRPr lang="en-AU" dirty="0"/>
          </a:p>
        </p:txBody>
      </p:sp>
      <p:sp>
        <p:nvSpPr>
          <p:cNvPr id="10" name="Content Placeholder 9">
            <a:extLst>
              <a:ext uri="{FF2B5EF4-FFF2-40B4-BE49-F238E27FC236}">
                <a16:creationId xmlns:a16="http://schemas.microsoft.com/office/drawing/2014/main" id="{13CF0715-267A-682E-D894-BADFF3E089D6}"/>
              </a:ext>
            </a:extLst>
          </p:cNvPr>
          <p:cNvSpPr>
            <a:spLocks noGrp="1"/>
          </p:cNvSpPr>
          <p:nvPr>
            <p:ph idx="1"/>
          </p:nvPr>
        </p:nvSpPr>
        <p:spPr>
          <a:xfrm>
            <a:off x="700088" y="2221992"/>
            <a:ext cx="6400800" cy="3739896"/>
          </a:xfrm>
        </p:spPr>
        <p:txBody>
          <a:bodyPr>
            <a:normAutofit/>
          </a:bodyPr>
          <a:lstStyle/>
          <a:p>
            <a:pPr lvl="0"/>
            <a:r>
              <a:rPr lang="en-AU" b="1" dirty="0"/>
              <a:t>Cohort:</a:t>
            </a:r>
            <a:r>
              <a:rPr lang="en-AU" dirty="0"/>
              <a:t> 20 patients followed to hospital discharge or death</a:t>
            </a:r>
          </a:p>
          <a:p>
            <a:pPr lvl="0"/>
            <a:r>
              <a:rPr lang="en-AU" b="1" dirty="0"/>
              <a:t>Primary event:</a:t>
            </a:r>
            <a:r>
              <a:rPr lang="en-AU" dirty="0"/>
              <a:t> Time to hospital discharge</a:t>
            </a:r>
          </a:p>
          <a:p>
            <a:pPr lvl="0"/>
            <a:r>
              <a:rPr lang="en-AU" b="1" dirty="0"/>
              <a:t>Competing risk:</a:t>
            </a:r>
            <a:r>
              <a:rPr lang="en-AU" dirty="0"/>
              <a:t> In-hospital mortality</a:t>
            </a:r>
          </a:p>
          <a:p>
            <a:pPr lvl="0"/>
            <a:r>
              <a:rPr lang="en-AU" b="1" dirty="0"/>
              <a:t>Censoring:</a:t>
            </a:r>
            <a:r>
              <a:rPr lang="en-AU" dirty="0"/>
              <a:t> None (all subjects reached an endpoint)</a:t>
            </a:r>
          </a:p>
          <a:p>
            <a:pPr marL="0" lvl="0" indent="0">
              <a:buNone/>
            </a:pPr>
            <a:endParaRPr lang="en-AU" dirty="0"/>
          </a:p>
          <a:p>
            <a:pPr marL="0" lvl="0" indent="0">
              <a:buNone/>
            </a:pPr>
            <a:r>
              <a:rPr lang="en-AU" dirty="0"/>
              <a:t>What is the probability that hospital discharge occurs within one month (30 days)?</a:t>
            </a:r>
          </a:p>
        </p:txBody>
      </p:sp>
      <p:sp>
        <p:nvSpPr>
          <p:cNvPr id="4" name="Footer Placeholder 3">
            <a:extLst>
              <a:ext uri="{FF2B5EF4-FFF2-40B4-BE49-F238E27FC236}">
                <a16:creationId xmlns:a16="http://schemas.microsoft.com/office/drawing/2014/main" id="{8C9EACEC-E594-0C09-B928-41FD27B0CEE9}"/>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
        <p:nvSpPr>
          <p:cNvPr id="7" name="TextBox 6">
            <a:extLst>
              <a:ext uri="{FF2B5EF4-FFF2-40B4-BE49-F238E27FC236}">
                <a16:creationId xmlns:a16="http://schemas.microsoft.com/office/drawing/2014/main" id="{C79A1E88-5D41-80F4-245C-007DEA0E86F0}"/>
              </a:ext>
            </a:extLst>
          </p:cNvPr>
          <p:cNvSpPr txBox="1"/>
          <p:nvPr/>
        </p:nvSpPr>
        <p:spPr>
          <a:xfrm>
            <a:off x="7733840" y="6244703"/>
            <a:ext cx="3658059" cy="646331"/>
          </a:xfrm>
          <a:prstGeom prst="rect">
            <a:avLst/>
          </a:prstGeom>
          <a:noFill/>
        </p:spPr>
        <p:txBody>
          <a:bodyPr wrap="square" rtlCol="0">
            <a:spAutoFit/>
          </a:bodyPr>
          <a:lstStyle/>
          <a:p>
            <a:r>
              <a:rPr lang="en-US" dirty="0"/>
              <a:t>From: Melanie Pintilie. Competing risks. A practical perspective.</a:t>
            </a:r>
            <a:endParaRPr lang="en-AU" dirty="0"/>
          </a:p>
        </p:txBody>
      </p:sp>
      <p:grpSp>
        <p:nvGrpSpPr>
          <p:cNvPr id="8" name="Group 7">
            <a:extLst>
              <a:ext uri="{FF2B5EF4-FFF2-40B4-BE49-F238E27FC236}">
                <a16:creationId xmlns:a16="http://schemas.microsoft.com/office/drawing/2014/main" id="{A5140490-90BE-B88E-91C6-5445AD0DBC6A}"/>
              </a:ext>
            </a:extLst>
          </p:cNvPr>
          <p:cNvGrpSpPr/>
          <p:nvPr/>
        </p:nvGrpSpPr>
        <p:grpSpPr>
          <a:xfrm>
            <a:off x="7292455" y="1678757"/>
            <a:ext cx="3907875" cy="4139543"/>
            <a:chOff x="7292455" y="1678757"/>
            <a:chExt cx="3907875" cy="4139543"/>
          </a:xfrm>
        </p:grpSpPr>
        <p:pic>
          <p:nvPicPr>
            <p:cNvPr id="3" name="Picture 2">
              <a:extLst>
                <a:ext uri="{FF2B5EF4-FFF2-40B4-BE49-F238E27FC236}">
                  <a16:creationId xmlns:a16="http://schemas.microsoft.com/office/drawing/2014/main" id="{301B74A9-965F-002F-C925-EB2E6FBA4175}"/>
                </a:ext>
              </a:extLst>
            </p:cNvPr>
            <p:cNvPicPr>
              <a:picLocks noChangeAspect="1"/>
            </p:cNvPicPr>
            <p:nvPr/>
          </p:nvPicPr>
          <p:blipFill>
            <a:blip r:embed="rId3"/>
            <a:stretch>
              <a:fillRect/>
            </a:stretch>
          </p:blipFill>
          <p:spPr>
            <a:xfrm>
              <a:off x="7292455" y="1678757"/>
              <a:ext cx="3907875" cy="4139543"/>
            </a:xfrm>
            <a:prstGeom prst="rect">
              <a:avLst/>
            </a:prstGeom>
          </p:spPr>
        </p:pic>
        <p:cxnSp>
          <p:nvCxnSpPr>
            <p:cNvPr id="5" name="Straight Connector 4">
              <a:extLst>
                <a:ext uri="{FF2B5EF4-FFF2-40B4-BE49-F238E27FC236}">
                  <a16:creationId xmlns:a16="http://schemas.microsoft.com/office/drawing/2014/main" id="{A23D80C9-A39E-0F01-2D09-E67033369E26}"/>
                </a:ext>
              </a:extLst>
            </p:cNvPr>
            <p:cNvCxnSpPr/>
            <p:nvPr/>
          </p:nvCxnSpPr>
          <p:spPr>
            <a:xfrm>
              <a:off x="7499845" y="4524867"/>
              <a:ext cx="32012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417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4B70A-2F5E-798F-1CD3-C4CCA588F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E0259-2E78-B51C-7B64-19832817EA42}"/>
              </a:ext>
            </a:extLst>
          </p:cNvPr>
          <p:cNvSpPr>
            <a:spLocks noGrp="1"/>
          </p:cNvSpPr>
          <p:nvPr>
            <p:ph type="title"/>
          </p:nvPr>
        </p:nvSpPr>
        <p:spPr>
          <a:xfrm>
            <a:off x="700088" y="909637"/>
            <a:ext cx="6400800" cy="1307592"/>
          </a:xfrm>
        </p:spPr>
        <p:txBody>
          <a:bodyPr>
            <a:normAutofit/>
          </a:bodyPr>
          <a:lstStyle/>
          <a:p>
            <a:r>
              <a:rPr lang="en-US" dirty="0"/>
              <a:t>Data example</a:t>
            </a:r>
            <a:endParaRPr lang="en-AU"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D8E6861-3724-918D-9693-9B10E256BD39}"/>
                  </a:ext>
                </a:extLst>
              </p:cNvPr>
              <p:cNvSpPr>
                <a:spLocks noGrp="1"/>
              </p:cNvSpPr>
              <p:nvPr>
                <p:ph idx="1"/>
              </p:nvPr>
            </p:nvSpPr>
            <p:spPr>
              <a:xfrm>
                <a:off x="700088" y="2221992"/>
                <a:ext cx="6400800" cy="3739896"/>
              </a:xfrm>
            </p:spPr>
            <p:txBody>
              <a:bodyPr>
                <a:normAutofit/>
              </a:bodyPr>
              <a:lstStyle/>
              <a:p>
                <a:pPr lvl="0"/>
                <a:r>
                  <a:rPr lang="en-AU" dirty="0"/>
                  <a:t>An empirical estimate of the probability of hospital discharge by 30 days,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30</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=1</m:t>
                        </m:r>
                      </m:e>
                    </m:d>
                  </m:oMath>
                </a14:m>
                <a:endParaRPr lang="en-AU" dirty="0"/>
              </a:p>
              <a:p>
                <a:pPr marL="0" lvl="0" indent="0" algn="ctr">
                  <a:buNone/>
                </a:pP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i="1">
                            <a:latin typeface="Cambria Math" panose="02040503050406030204" pitchFamily="18" charset="0"/>
                          </a:rPr>
                          <m:t>1</m:t>
                        </m:r>
                      </m:sub>
                    </m:sSub>
                    <m:r>
                      <a:rPr lang="en-US" i="1">
                        <a:latin typeface="Cambria Math" panose="02040503050406030204" pitchFamily="18" charset="0"/>
                      </a:rPr>
                      <m:t>(30)</m:t>
                    </m:r>
                  </m:oMath>
                </a14:m>
                <a:r>
                  <a:rPr lang="en-AU" dirty="0"/>
                  <a:t> = </a:t>
                </a:r>
                <a14:m>
                  <m:oMath xmlns:m="http://schemas.openxmlformats.org/officeDocument/2006/math">
                    <m:f>
                      <m:fPr>
                        <m:ctrlPr>
                          <a:rPr lang="en-AU"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20</m:t>
                        </m:r>
                      </m:den>
                    </m:f>
                    <m:r>
                      <a:rPr lang="en-US" b="0" i="1" smtClean="0">
                        <a:latin typeface="Cambria Math" panose="02040503050406030204" pitchFamily="18" charset="0"/>
                      </a:rPr>
                      <m:t>=0.30</m:t>
                    </m:r>
                  </m:oMath>
                </a14:m>
                <a:endParaRPr lang="en-AU" dirty="0"/>
              </a:p>
              <a:p>
                <a:pPr lvl="0"/>
                <a:r>
                  <a:rPr lang="en-AU" dirty="0"/>
                  <a:t>Kaplan-Meier estimate, that treats death as regular censoring, at 30 days</a:t>
                </a:r>
              </a:p>
              <a:p>
                <a:pPr marL="0" lvl="0" indent="0" algn="ctr">
                  <a:buNone/>
                </a:pP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m:t>
                            </m:r>
                          </m:e>
                        </m:acc>
                      </m:e>
                      <m:sub>
                        <m:r>
                          <a:rPr lang="en-US" i="1">
                            <a:latin typeface="Cambria Math" panose="02040503050406030204" pitchFamily="18" charset="0"/>
                          </a:rPr>
                          <m:t>1</m:t>
                        </m:r>
                      </m:sub>
                    </m:sSub>
                    <m:r>
                      <a:rPr lang="en-US" i="1">
                        <a:latin typeface="Cambria Math" panose="02040503050406030204" pitchFamily="18" charset="0"/>
                      </a:rPr>
                      <m:t>(30)</m:t>
                    </m:r>
                  </m:oMath>
                </a14:m>
                <a:r>
                  <a:rPr lang="en-AU" dirty="0"/>
                  <a:t> = </a:t>
                </a:r>
                <a14:m>
                  <m:oMath xmlns:m="http://schemas.openxmlformats.org/officeDocument/2006/math">
                    <m:f>
                      <m:fPr>
                        <m:ctrlPr>
                          <a:rPr lang="en-AU" i="1">
                            <a:latin typeface="Cambria Math" panose="02040503050406030204" pitchFamily="18" charset="0"/>
                          </a:rPr>
                        </m:ctrlPr>
                      </m:fPr>
                      <m:num>
                        <m:r>
                          <a:rPr lang="en-US" b="0" i="1" smtClean="0">
                            <a:latin typeface="Cambria Math" panose="02040503050406030204" pitchFamily="18" charset="0"/>
                          </a:rPr>
                          <m:t>1</m:t>
                        </m:r>
                        <m:r>
                          <a:rPr lang="en-US" i="1">
                            <a:latin typeface="Cambria Math" panose="02040503050406030204" pitchFamily="18" charset="0"/>
                          </a:rPr>
                          <m:t>6</m:t>
                        </m:r>
                      </m:num>
                      <m:den>
                        <m:r>
                          <a:rPr lang="en-US" b="0" i="1" smtClean="0">
                            <a:latin typeface="Cambria Math" panose="02040503050406030204" pitchFamily="18" charset="0"/>
                          </a:rPr>
                          <m:t>17</m:t>
                        </m:r>
                      </m:den>
                    </m:f>
                    <m:r>
                      <a:rPr lang="en-US"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4</m:t>
                        </m:r>
                      </m:den>
                    </m:f>
                    <m:r>
                      <a:rPr lang="en-US"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1</m:t>
                        </m:r>
                      </m:num>
                      <m:den>
                        <m:r>
                          <a:rPr lang="en-US" i="1">
                            <a:latin typeface="Cambria Math" panose="02040503050406030204" pitchFamily="18" charset="0"/>
                          </a:rPr>
                          <m:t>1</m:t>
                        </m:r>
                        <m:r>
                          <a:rPr lang="en-US" b="0" i="1" smtClean="0">
                            <a:latin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rPr>
                        </m:ctrlPr>
                      </m:fPr>
                      <m:num>
                        <m:r>
                          <a:rPr lang="en-US" b="0" i="1" smtClean="0">
                            <a:latin typeface="Cambria Math" panose="02040503050406030204" pitchFamily="18" charset="0"/>
                          </a:rPr>
                          <m:t>9</m:t>
                        </m:r>
                      </m:num>
                      <m:den>
                        <m:r>
                          <a:rPr lang="en-US" i="1">
                            <a:latin typeface="Cambria Math" panose="02040503050406030204" pitchFamily="18" charset="0"/>
                          </a:rPr>
                          <m:t>1</m:t>
                        </m:r>
                        <m:r>
                          <a:rPr lang="en-US" b="0" i="1" smtClean="0">
                            <a:latin typeface="Cambria Math" panose="02040503050406030204" pitchFamily="18" charset="0"/>
                          </a:rPr>
                          <m:t>0</m:t>
                        </m:r>
                      </m:den>
                    </m:f>
                    <m:r>
                      <a:rPr lang="en-US"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8</m:t>
                        </m:r>
                      </m:den>
                    </m:f>
                    <m:r>
                      <a:rPr lang="en-US"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7</m:t>
                        </m:r>
                      </m:den>
                    </m:f>
                    <m:r>
                      <a:rPr lang="en-US" i="1">
                        <a:latin typeface="Cambria Math" panose="02040503050406030204" pitchFamily="18" charset="0"/>
                      </a:rPr>
                      <m:t>=0.</m:t>
                    </m:r>
                    <m:r>
                      <a:rPr lang="en-US" b="0" i="1" smtClean="0">
                        <a:latin typeface="Cambria Math" panose="02040503050406030204" pitchFamily="18" charset="0"/>
                      </a:rPr>
                      <m:t>54</m:t>
                    </m:r>
                  </m:oMath>
                </a14:m>
                <a:endParaRPr lang="en-AU" dirty="0"/>
              </a:p>
              <a:p>
                <a:pPr lvl="0"/>
                <a:r>
                  <a:rPr lang="en-AU" dirty="0"/>
                  <a:t>Using this estimate to calculate the probability of hospital discharge by 30 days: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e>
                      <m:sub>
                        <m:r>
                          <a:rPr lang="en-US" b="0" i="1" smtClean="0">
                            <a:latin typeface="Cambria Math" panose="02040503050406030204" pitchFamily="18" charset="0"/>
                          </a:rPr>
                          <m:t>1</m:t>
                        </m:r>
                      </m:sub>
                    </m:sSub>
                    <m:r>
                      <a:rPr lang="en-US" i="1">
                        <a:latin typeface="Cambria Math" panose="02040503050406030204" pitchFamily="18" charset="0"/>
                      </a:rPr>
                      <m:t>(30)</m:t>
                    </m:r>
                  </m:oMath>
                </a14:m>
                <a:r>
                  <a:rPr lang="en-AU" dirty="0"/>
                  <a:t> = 1-0.54 =0.46</a:t>
                </a:r>
              </a:p>
              <a:p>
                <a:pPr marL="0" lvl="0" indent="0">
                  <a:buNone/>
                </a:pPr>
                <a:endParaRPr lang="en-AU" dirty="0"/>
              </a:p>
            </p:txBody>
          </p:sp>
        </mc:Choice>
        <mc:Fallback xmlns="">
          <p:sp>
            <p:nvSpPr>
              <p:cNvPr id="10" name="Content Placeholder 9">
                <a:extLst>
                  <a:ext uri="{FF2B5EF4-FFF2-40B4-BE49-F238E27FC236}">
                    <a16:creationId xmlns:a16="http://schemas.microsoft.com/office/drawing/2014/main" id="{5D8E6861-3724-918D-9693-9B10E256BD39}"/>
                  </a:ext>
                </a:extLst>
              </p:cNvPr>
              <p:cNvSpPr>
                <a:spLocks noGrp="1" noRot="1" noChangeAspect="1" noMove="1" noResize="1" noEditPoints="1" noAdjustHandles="1" noChangeArrowheads="1" noChangeShapeType="1" noTextEdit="1"/>
              </p:cNvSpPr>
              <p:nvPr>
                <p:ph idx="1"/>
              </p:nvPr>
            </p:nvSpPr>
            <p:spPr>
              <a:xfrm>
                <a:off x="700088" y="2221992"/>
                <a:ext cx="6400800" cy="3739896"/>
              </a:xfrm>
              <a:blipFill>
                <a:blip r:embed="rId3"/>
                <a:stretch>
                  <a:fillRect l="-857" t="-816"/>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D6D46A39-D0C9-C004-2C58-590E216EC064}"/>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
        <p:nvSpPr>
          <p:cNvPr id="7" name="TextBox 6">
            <a:extLst>
              <a:ext uri="{FF2B5EF4-FFF2-40B4-BE49-F238E27FC236}">
                <a16:creationId xmlns:a16="http://schemas.microsoft.com/office/drawing/2014/main" id="{E745FF4D-E28A-0CEB-901D-1CF80D2812FA}"/>
              </a:ext>
            </a:extLst>
          </p:cNvPr>
          <p:cNvSpPr txBox="1"/>
          <p:nvPr/>
        </p:nvSpPr>
        <p:spPr>
          <a:xfrm>
            <a:off x="7733840" y="6244703"/>
            <a:ext cx="3658059" cy="646331"/>
          </a:xfrm>
          <a:prstGeom prst="rect">
            <a:avLst/>
          </a:prstGeom>
          <a:noFill/>
        </p:spPr>
        <p:txBody>
          <a:bodyPr wrap="square" rtlCol="0">
            <a:spAutoFit/>
          </a:bodyPr>
          <a:lstStyle/>
          <a:p>
            <a:r>
              <a:rPr lang="en-US" dirty="0"/>
              <a:t>From: Melanie Pintilie. Competing risks. A practical perspective.</a:t>
            </a:r>
            <a:endParaRPr lang="en-AU" dirty="0"/>
          </a:p>
        </p:txBody>
      </p:sp>
      <p:cxnSp>
        <p:nvCxnSpPr>
          <p:cNvPr id="5" name="Straight Connector 4">
            <a:extLst>
              <a:ext uri="{FF2B5EF4-FFF2-40B4-BE49-F238E27FC236}">
                <a16:creationId xmlns:a16="http://schemas.microsoft.com/office/drawing/2014/main" id="{B2201F62-1E28-1CEC-BD95-39ECE6A603AA}"/>
              </a:ext>
            </a:extLst>
          </p:cNvPr>
          <p:cNvCxnSpPr/>
          <p:nvPr/>
        </p:nvCxnSpPr>
        <p:spPr>
          <a:xfrm>
            <a:off x="7733840" y="4722829"/>
            <a:ext cx="32012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E2A277-1C41-9E9F-07F2-A582CC01EAF2}"/>
              </a:ext>
            </a:extLst>
          </p:cNvPr>
          <p:cNvPicPr>
            <a:picLocks noChangeAspect="1"/>
          </p:cNvPicPr>
          <p:nvPr/>
        </p:nvPicPr>
        <p:blipFill>
          <a:blip r:embed="rId4"/>
          <a:stretch>
            <a:fillRect/>
          </a:stretch>
        </p:blipFill>
        <p:spPr>
          <a:xfrm>
            <a:off x="7281188" y="1822345"/>
            <a:ext cx="3907875" cy="4139543"/>
          </a:xfrm>
          <a:prstGeom prst="rect">
            <a:avLst/>
          </a:prstGeom>
        </p:spPr>
      </p:pic>
    </p:spTree>
    <p:extLst>
      <p:ext uri="{BB962C8B-B14F-4D97-AF65-F5344CB8AC3E}">
        <p14:creationId xmlns:p14="http://schemas.microsoft.com/office/powerpoint/2010/main" val="336264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13C0B-5257-4E93-4F20-7A4738667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EC1514-D3A9-6CB8-8787-AE57F0CD8B34}"/>
              </a:ext>
            </a:extLst>
          </p:cNvPr>
          <p:cNvSpPr>
            <a:spLocks noGrp="1"/>
          </p:cNvSpPr>
          <p:nvPr>
            <p:ph type="title"/>
          </p:nvPr>
        </p:nvSpPr>
        <p:spPr>
          <a:xfrm>
            <a:off x="700088" y="909637"/>
            <a:ext cx="6400800" cy="1307592"/>
          </a:xfrm>
        </p:spPr>
        <p:txBody>
          <a:bodyPr>
            <a:normAutofit/>
          </a:bodyPr>
          <a:lstStyle/>
          <a:p>
            <a:r>
              <a:rPr lang="en-US" dirty="0"/>
              <a:t>Data example</a:t>
            </a:r>
            <a:endParaRPr lang="en-AU" dirty="0"/>
          </a:p>
        </p:txBody>
      </p:sp>
      <p:sp>
        <p:nvSpPr>
          <p:cNvPr id="10" name="Content Placeholder 9">
            <a:extLst>
              <a:ext uri="{FF2B5EF4-FFF2-40B4-BE49-F238E27FC236}">
                <a16:creationId xmlns:a16="http://schemas.microsoft.com/office/drawing/2014/main" id="{95076D00-A97C-07BB-7627-151C609A6925}"/>
              </a:ext>
            </a:extLst>
          </p:cNvPr>
          <p:cNvSpPr>
            <a:spLocks noGrp="1"/>
          </p:cNvSpPr>
          <p:nvPr>
            <p:ph idx="1"/>
          </p:nvPr>
        </p:nvSpPr>
        <p:spPr>
          <a:xfrm>
            <a:off x="746760" y="1802892"/>
            <a:ext cx="10745152" cy="3739896"/>
          </a:xfrm>
        </p:spPr>
        <p:txBody>
          <a:bodyPr>
            <a:normAutofit/>
          </a:bodyPr>
          <a:lstStyle/>
          <a:p>
            <a:pPr lvl="0"/>
            <a:r>
              <a:rPr lang="en-AU" b="1" dirty="0"/>
              <a:t>Cohort:</a:t>
            </a:r>
            <a:r>
              <a:rPr lang="en-AU" dirty="0"/>
              <a:t> 10 elderly patients at a rehabilitation  institution</a:t>
            </a:r>
          </a:p>
          <a:p>
            <a:pPr lvl="0"/>
            <a:r>
              <a:rPr lang="en-AU" b="1" dirty="0"/>
              <a:t>Primary event:</a:t>
            </a:r>
            <a:r>
              <a:rPr lang="en-AU" dirty="0"/>
              <a:t> Injurious fall (resulting in delayed rehabilitation)</a:t>
            </a:r>
          </a:p>
          <a:p>
            <a:pPr lvl="0"/>
            <a:r>
              <a:rPr lang="en-AU" b="1" dirty="0"/>
              <a:t>Competing risks:</a:t>
            </a:r>
            <a:r>
              <a:rPr lang="en-AU" dirty="0"/>
              <a:t> Death and discharge from the institution</a:t>
            </a:r>
          </a:p>
          <a:p>
            <a:pPr lvl="0"/>
            <a:r>
              <a:rPr lang="en-AU" b="1" dirty="0"/>
              <a:t>Censoring:</a:t>
            </a:r>
            <a:r>
              <a:rPr lang="en-AU" dirty="0"/>
              <a:t> When none of the above events was observed</a:t>
            </a:r>
          </a:p>
          <a:p>
            <a:pPr marL="0" lvl="0" indent="0">
              <a:buNone/>
            </a:pPr>
            <a:endParaRPr lang="en-AU" dirty="0"/>
          </a:p>
        </p:txBody>
      </p:sp>
      <p:sp>
        <p:nvSpPr>
          <p:cNvPr id="4" name="Footer Placeholder 3">
            <a:extLst>
              <a:ext uri="{FF2B5EF4-FFF2-40B4-BE49-F238E27FC236}">
                <a16:creationId xmlns:a16="http://schemas.microsoft.com/office/drawing/2014/main" id="{A4471D7F-066D-455C-08BD-CD0E7F4DABAB}"/>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
        <p:nvSpPr>
          <p:cNvPr id="7" name="TextBox 6">
            <a:extLst>
              <a:ext uri="{FF2B5EF4-FFF2-40B4-BE49-F238E27FC236}">
                <a16:creationId xmlns:a16="http://schemas.microsoft.com/office/drawing/2014/main" id="{5CCE6101-3B78-A18A-B33A-3EFDC314097F}"/>
              </a:ext>
            </a:extLst>
          </p:cNvPr>
          <p:cNvSpPr txBox="1"/>
          <p:nvPr/>
        </p:nvSpPr>
        <p:spPr>
          <a:xfrm>
            <a:off x="7672880" y="6215746"/>
            <a:ext cx="3658059" cy="646331"/>
          </a:xfrm>
          <a:prstGeom prst="rect">
            <a:avLst/>
          </a:prstGeom>
          <a:noFill/>
        </p:spPr>
        <p:txBody>
          <a:bodyPr wrap="square" rtlCol="0">
            <a:spAutoFit/>
          </a:bodyPr>
          <a:lstStyle/>
          <a:p>
            <a:r>
              <a:rPr lang="en-US" dirty="0"/>
              <a:t>From: Melanie Pintilie. Competing risks. A practical perspective.</a:t>
            </a:r>
            <a:endParaRPr lang="en-AU" dirty="0"/>
          </a:p>
        </p:txBody>
      </p:sp>
      <p:pic>
        <p:nvPicPr>
          <p:cNvPr id="3" name="Picture 2">
            <a:extLst>
              <a:ext uri="{FF2B5EF4-FFF2-40B4-BE49-F238E27FC236}">
                <a16:creationId xmlns:a16="http://schemas.microsoft.com/office/drawing/2014/main" id="{C34A5AB8-927C-D6AC-85B3-F19837A0713D}"/>
              </a:ext>
            </a:extLst>
          </p:cNvPr>
          <p:cNvPicPr>
            <a:picLocks noChangeAspect="1"/>
          </p:cNvPicPr>
          <p:nvPr/>
        </p:nvPicPr>
        <p:blipFill>
          <a:blip r:embed="rId3"/>
          <a:stretch>
            <a:fillRect/>
          </a:stretch>
        </p:blipFill>
        <p:spPr>
          <a:xfrm>
            <a:off x="876610" y="3864556"/>
            <a:ext cx="6047756" cy="2085013"/>
          </a:xfrm>
          <a:prstGeom prst="rect">
            <a:avLst/>
          </a:prstGeom>
        </p:spPr>
      </p:pic>
    </p:spTree>
    <p:extLst>
      <p:ext uri="{BB962C8B-B14F-4D97-AF65-F5344CB8AC3E}">
        <p14:creationId xmlns:p14="http://schemas.microsoft.com/office/powerpoint/2010/main" val="3968168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92378-04EE-7A9C-48F1-466FFB800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5B948-BB79-0538-CA2A-7BB0863D6B7B}"/>
              </a:ext>
            </a:extLst>
          </p:cNvPr>
          <p:cNvSpPr>
            <a:spLocks noGrp="1"/>
          </p:cNvSpPr>
          <p:nvPr>
            <p:ph type="title"/>
          </p:nvPr>
        </p:nvSpPr>
        <p:spPr/>
        <p:txBody>
          <a:bodyPr/>
          <a:lstStyle/>
          <a:p>
            <a:r>
              <a:rPr lang="en-US" dirty="0"/>
              <a:t>What is a competing risk?</a:t>
            </a:r>
            <a:endParaRPr lang="en-AU" dirty="0"/>
          </a:p>
        </p:txBody>
      </p:sp>
      <p:sp>
        <p:nvSpPr>
          <p:cNvPr id="3" name="Content Placeholder 2">
            <a:extLst>
              <a:ext uri="{FF2B5EF4-FFF2-40B4-BE49-F238E27FC236}">
                <a16:creationId xmlns:a16="http://schemas.microsoft.com/office/drawing/2014/main" id="{0E6930CC-4FE5-EFEC-EE0F-7C88C74448E5}"/>
              </a:ext>
            </a:extLst>
          </p:cNvPr>
          <p:cNvSpPr>
            <a:spLocks noGrp="1"/>
          </p:cNvSpPr>
          <p:nvPr>
            <p:ph idx="1"/>
          </p:nvPr>
        </p:nvSpPr>
        <p:spPr>
          <a:xfrm>
            <a:off x="700634" y="2221992"/>
            <a:ext cx="10691265" cy="3739896"/>
          </a:xfrm>
        </p:spPr>
        <p:txBody>
          <a:bodyPr>
            <a:normAutofit/>
          </a:bodyPr>
          <a:lstStyle/>
          <a:p>
            <a:r>
              <a:rPr lang="en-US" dirty="0"/>
              <a:t>A </a:t>
            </a:r>
            <a:r>
              <a:rPr lang="en-US" b="1" dirty="0"/>
              <a:t>competing risk</a:t>
            </a:r>
            <a:r>
              <a:rPr lang="en-US" dirty="0"/>
              <a:t> is an event that “competes” with your primary event of interest. Its occurrence </a:t>
            </a:r>
            <a:r>
              <a:rPr lang="en-US" b="1" dirty="0"/>
              <a:t>precludes the event of interest from ever happening</a:t>
            </a:r>
            <a:r>
              <a:rPr lang="en-US" dirty="0"/>
              <a:t>.</a:t>
            </a:r>
          </a:p>
          <a:p>
            <a:pPr>
              <a:spcBef>
                <a:spcPts val="1800"/>
              </a:spcBef>
            </a:pPr>
            <a:r>
              <a:rPr lang="en-US" b="1" dirty="0"/>
              <a:t>Example: </a:t>
            </a:r>
            <a:r>
              <a:rPr lang="en-US" dirty="0"/>
              <a:t>A group of people are followed to see if they develop a cancer. By the end of the study, some may have been observed to develop a cancer and some are alive and well. In real life, however, these are not the only two options. Some patients may die before experiencing a cancer. This is a competing risks situation because death prohibits the occurrence of cancer. </a:t>
            </a:r>
          </a:p>
        </p:txBody>
      </p:sp>
      <p:sp>
        <p:nvSpPr>
          <p:cNvPr id="4" name="Footer Placeholder 3">
            <a:extLst>
              <a:ext uri="{FF2B5EF4-FFF2-40B4-BE49-F238E27FC236}">
                <a16:creationId xmlns:a16="http://schemas.microsoft.com/office/drawing/2014/main" id="{B7F0FA53-AA3B-3A92-329E-DB2C25FBD133}"/>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3684586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15D9-8C45-A89E-81CB-2A3E0777D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211B-F744-5988-B6C3-F0AF3006EA4E}"/>
              </a:ext>
            </a:extLst>
          </p:cNvPr>
          <p:cNvSpPr>
            <a:spLocks noGrp="1"/>
          </p:cNvSpPr>
          <p:nvPr>
            <p:ph type="title"/>
          </p:nvPr>
        </p:nvSpPr>
        <p:spPr>
          <a:xfrm>
            <a:off x="700088" y="909637"/>
            <a:ext cx="6400800" cy="1307592"/>
          </a:xfrm>
        </p:spPr>
        <p:txBody>
          <a:bodyPr>
            <a:normAutofit/>
          </a:bodyPr>
          <a:lstStyle/>
          <a:p>
            <a:r>
              <a:rPr lang="en-US" dirty="0"/>
              <a:t>Data example</a:t>
            </a:r>
            <a:endParaRPr lang="en-AU" dirty="0"/>
          </a:p>
        </p:txBody>
      </p:sp>
      <p:sp>
        <p:nvSpPr>
          <p:cNvPr id="4" name="Footer Placeholder 3">
            <a:extLst>
              <a:ext uri="{FF2B5EF4-FFF2-40B4-BE49-F238E27FC236}">
                <a16:creationId xmlns:a16="http://schemas.microsoft.com/office/drawing/2014/main" id="{84450357-5EE1-D84E-468C-0D472A0D4F06}"/>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
        <p:nvSpPr>
          <p:cNvPr id="7" name="TextBox 6">
            <a:extLst>
              <a:ext uri="{FF2B5EF4-FFF2-40B4-BE49-F238E27FC236}">
                <a16:creationId xmlns:a16="http://schemas.microsoft.com/office/drawing/2014/main" id="{8F8A27E0-BA1B-B4B2-B00A-90675B542F11}"/>
              </a:ext>
            </a:extLst>
          </p:cNvPr>
          <p:cNvSpPr txBox="1"/>
          <p:nvPr/>
        </p:nvSpPr>
        <p:spPr>
          <a:xfrm>
            <a:off x="7665260" y="6158005"/>
            <a:ext cx="3658059" cy="646331"/>
          </a:xfrm>
          <a:prstGeom prst="rect">
            <a:avLst/>
          </a:prstGeom>
          <a:noFill/>
        </p:spPr>
        <p:txBody>
          <a:bodyPr wrap="square" rtlCol="0">
            <a:spAutoFit/>
          </a:bodyPr>
          <a:lstStyle/>
          <a:p>
            <a:r>
              <a:rPr lang="en-US" dirty="0"/>
              <a:t>From: Melanie Pintilie. Competing risks. A practical perspective.</a:t>
            </a:r>
            <a:endParaRPr lang="en-AU"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456E5E-0FDD-6A0F-8273-378A4FAFB3EF}"/>
                  </a:ext>
                </a:extLst>
              </p:cNvPr>
              <p:cNvSpPr txBox="1"/>
              <p:nvPr/>
            </p:nvSpPr>
            <p:spPr>
              <a:xfrm>
                <a:off x="7100888" y="1259410"/>
                <a:ext cx="6096000" cy="1360437"/>
              </a:xfrm>
              <a:prstGeom prst="rect">
                <a:avLst/>
              </a:prstGeom>
              <a:noFill/>
            </p:spPr>
            <p:txBody>
              <a:bodyPr wrap="square">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𝑆</m:t>
                        </m:r>
                      </m:e>
                    </m:acc>
                    <m:d>
                      <m:dPr>
                        <m:ctrlPr>
                          <a:rPr lang="en-US" i="1">
                            <a:latin typeface="Cambria Math" panose="02040503050406030204" pitchFamily="18" charset="0"/>
                          </a:rPr>
                        </m:ctrlPr>
                      </m:dPr>
                      <m:e>
                        <m:r>
                          <a:rPr lang="en-US" b="0" i="1" smtClean="0">
                            <a:latin typeface="Cambria Math" panose="02040503050406030204" pitchFamily="18" charset="0"/>
                          </a:rPr>
                          <m:t>𝑡</m:t>
                        </m:r>
                      </m:e>
                    </m:d>
                    <m:r>
                      <a:rPr lang="en-US" i="1">
                        <a:latin typeface="Cambria Math" panose="02040503050406030204" pitchFamily="18" charset="0"/>
                      </a:rPr>
                      <m:t> </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den>
                            </m:f>
                          </m:e>
                        </m:d>
                      </m:e>
                    </m:nary>
                  </m:oMath>
                </a14:m>
                <a:endParaRPr lang="en-US" dirty="0"/>
              </a:p>
              <a:p>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𝐹</m:t>
                            </m:r>
                          </m:e>
                        </m:acc>
                      </m:e>
                      <m:sub>
                        <m:r>
                          <a:rPr lang="en-US" b="0" i="1" smtClean="0">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e>
                        <m:f>
                          <m:fPr>
                            <m:ctrlPr>
                              <a:rPr lang="en-AU" i="1">
                                <a:latin typeface="Cambria Math" panose="02040503050406030204" pitchFamily="18" charset="0"/>
                              </a:rPr>
                            </m:ctrlPr>
                          </m:fPr>
                          <m:num>
                            <m:sSub>
                              <m:sSubPr>
                                <m:ctrlPr>
                                  <a:rPr lang="en-AU"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𝑘𝑗</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den>
                        </m:f>
                      </m:e>
                    </m:nary>
                    <m:acc>
                      <m:accPr>
                        <m:chr m:val="̂"/>
                        <m:ctrlPr>
                          <a:rPr lang="en-US" i="1">
                            <a:latin typeface="Cambria Math" panose="02040503050406030204" pitchFamily="18" charset="0"/>
                          </a:rPr>
                        </m:ctrlPr>
                      </m:accPr>
                      <m:e>
                        <m:r>
                          <a:rPr lang="en-US" i="1">
                            <a:latin typeface="Cambria Math" panose="02040503050406030204" pitchFamily="18" charset="0"/>
                          </a:rPr>
                          <m:t>𝑆</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e>
                    </m:d>
                  </m:oMath>
                </a14:m>
                <a:endParaRPr lang="en-AU" dirty="0"/>
              </a:p>
            </p:txBody>
          </p:sp>
        </mc:Choice>
        <mc:Fallback xmlns="">
          <p:sp>
            <p:nvSpPr>
              <p:cNvPr id="9" name="TextBox 8">
                <a:extLst>
                  <a:ext uri="{FF2B5EF4-FFF2-40B4-BE49-F238E27FC236}">
                    <a16:creationId xmlns:a16="http://schemas.microsoft.com/office/drawing/2014/main" id="{4C456E5E-0FDD-6A0F-8273-378A4FAFB3EF}"/>
                  </a:ext>
                </a:extLst>
              </p:cNvPr>
              <p:cNvSpPr txBox="1">
                <a:spLocks noRot="1" noChangeAspect="1" noMove="1" noResize="1" noEditPoints="1" noAdjustHandles="1" noChangeArrowheads="1" noChangeShapeType="1" noTextEdit="1"/>
              </p:cNvSpPr>
              <p:nvPr/>
            </p:nvSpPr>
            <p:spPr>
              <a:xfrm>
                <a:off x="7100888" y="1259410"/>
                <a:ext cx="6096000" cy="1360437"/>
              </a:xfrm>
              <a:prstGeom prst="rect">
                <a:avLst/>
              </a:prstGeom>
              <a:blipFill>
                <a:blip r:embed="rId3"/>
                <a:stretch>
                  <a:fillRect b="-41256"/>
                </a:stretch>
              </a:blipFill>
            </p:spPr>
            <p:txBody>
              <a:bodyPr/>
              <a:lstStyle/>
              <a:p>
                <a:r>
                  <a:rPr lang="en-AU">
                    <a:noFill/>
                  </a:rPr>
                  <a:t> </a:t>
                </a:r>
              </a:p>
            </p:txBody>
          </p:sp>
        </mc:Fallback>
      </mc:AlternateContent>
      <p:pic>
        <p:nvPicPr>
          <p:cNvPr id="3" name="Picture 2">
            <a:extLst>
              <a:ext uri="{FF2B5EF4-FFF2-40B4-BE49-F238E27FC236}">
                <a16:creationId xmlns:a16="http://schemas.microsoft.com/office/drawing/2014/main" id="{98A7E566-4273-DDAA-72C2-420AD3EBF48D}"/>
              </a:ext>
            </a:extLst>
          </p:cNvPr>
          <p:cNvPicPr>
            <a:picLocks noChangeAspect="1"/>
          </p:cNvPicPr>
          <p:nvPr/>
        </p:nvPicPr>
        <p:blipFill>
          <a:blip r:embed="rId4"/>
          <a:stretch>
            <a:fillRect/>
          </a:stretch>
        </p:blipFill>
        <p:spPr>
          <a:xfrm>
            <a:off x="603939" y="909637"/>
            <a:ext cx="10387714" cy="5220371"/>
          </a:xfrm>
          <a:prstGeom prst="rect">
            <a:avLst/>
          </a:prstGeom>
        </p:spPr>
      </p:pic>
    </p:spTree>
    <p:extLst>
      <p:ext uri="{BB962C8B-B14F-4D97-AF65-F5344CB8AC3E}">
        <p14:creationId xmlns:p14="http://schemas.microsoft.com/office/powerpoint/2010/main" val="4066375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D19A-87EB-E121-F460-E1E52F8B7D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F6A94-92D2-15CB-F497-32B402EECC2A}"/>
              </a:ext>
            </a:extLst>
          </p:cNvPr>
          <p:cNvSpPr>
            <a:spLocks noGrp="1"/>
          </p:cNvSpPr>
          <p:nvPr>
            <p:ph type="title"/>
          </p:nvPr>
        </p:nvSpPr>
        <p:spPr>
          <a:xfrm>
            <a:off x="700088" y="909637"/>
            <a:ext cx="6400800" cy="1307592"/>
          </a:xfrm>
        </p:spPr>
        <p:txBody>
          <a:bodyPr>
            <a:normAutofit/>
          </a:bodyPr>
          <a:lstStyle/>
          <a:p>
            <a:r>
              <a:rPr lang="en-US" dirty="0"/>
              <a:t>Graphs for </a:t>
            </a:r>
            <a:r>
              <a:rPr lang="en-US" dirty="0" err="1"/>
              <a:t>cif</a:t>
            </a:r>
            <a:endParaRPr lang="en-AU" dirty="0"/>
          </a:p>
        </p:txBody>
      </p:sp>
      <p:sp>
        <p:nvSpPr>
          <p:cNvPr id="4" name="Footer Placeholder 3">
            <a:extLst>
              <a:ext uri="{FF2B5EF4-FFF2-40B4-BE49-F238E27FC236}">
                <a16:creationId xmlns:a16="http://schemas.microsoft.com/office/drawing/2014/main" id="{DE7A670E-0985-9651-113F-BE883F50FEBE}"/>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
        <p:nvSpPr>
          <p:cNvPr id="7" name="TextBox 6">
            <a:extLst>
              <a:ext uri="{FF2B5EF4-FFF2-40B4-BE49-F238E27FC236}">
                <a16:creationId xmlns:a16="http://schemas.microsoft.com/office/drawing/2014/main" id="{D3D35492-975C-8C9B-9A0E-45C05BB52ADC}"/>
              </a:ext>
            </a:extLst>
          </p:cNvPr>
          <p:cNvSpPr txBox="1"/>
          <p:nvPr/>
        </p:nvSpPr>
        <p:spPr>
          <a:xfrm>
            <a:off x="7672880" y="6215746"/>
            <a:ext cx="3658059" cy="646331"/>
          </a:xfrm>
          <a:prstGeom prst="rect">
            <a:avLst/>
          </a:prstGeom>
          <a:noFill/>
        </p:spPr>
        <p:txBody>
          <a:bodyPr wrap="square" rtlCol="0">
            <a:spAutoFit/>
          </a:bodyPr>
          <a:lstStyle/>
          <a:p>
            <a:r>
              <a:rPr lang="en-US" dirty="0"/>
              <a:t>From: Melanie Pintilie. Competing risks. A practical perspective.</a:t>
            </a:r>
            <a:endParaRPr lang="en-AU" dirty="0"/>
          </a:p>
        </p:txBody>
      </p:sp>
      <p:pic>
        <p:nvPicPr>
          <p:cNvPr id="6" name="Picture 5">
            <a:extLst>
              <a:ext uri="{FF2B5EF4-FFF2-40B4-BE49-F238E27FC236}">
                <a16:creationId xmlns:a16="http://schemas.microsoft.com/office/drawing/2014/main" id="{13778A9C-5C83-77FC-8E5C-AFD687ED81ED}"/>
              </a:ext>
            </a:extLst>
          </p:cNvPr>
          <p:cNvPicPr>
            <a:picLocks noChangeAspect="1"/>
          </p:cNvPicPr>
          <p:nvPr/>
        </p:nvPicPr>
        <p:blipFill>
          <a:blip r:embed="rId3"/>
          <a:stretch>
            <a:fillRect/>
          </a:stretch>
        </p:blipFill>
        <p:spPr>
          <a:xfrm>
            <a:off x="323072" y="2217229"/>
            <a:ext cx="11168840" cy="3639627"/>
          </a:xfrm>
          <a:prstGeom prst="rect">
            <a:avLst/>
          </a:prstGeom>
        </p:spPr>
      </p:pic>
    </p:spTree>
    <p:extLst>
      <p:ext uri="{BB962C8B-B14F-4D97-AF65-F5344CB8AC3E}">
        <p14:creationId xmlns:p14="http://schemas.microsoft.com/office/powerpoint/2010/main" val="876170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416F0-F16D-D655-82E8-A7E17C4B0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983A2-DE9D-7092-8647-1FE1F04B689E}"/>
              </a:ext>
            </a:extLst>
          </p:cNvPr>
          <p:cNvSpPr>
            <a:spLocks noGrp="1"/>
          </p:cNvSpPr>
          <p:nvPr>
            <p:ph type="title"/>
          </p:nvPr>
        </p:nvSpPr>
        <p:spPr/>
        <p:txBody>
          <a:bodyPr>
            <a:normAutofit/>
          </a:bodyPr>
          <a:lstStyle/>
          <a:p>
            <a:r>
              <a:rPr lang="en-US" dirty="0"/>
              <a:t>Goals of competing risk analysis</a:t>
            </a:r>
            <a:endParaRPr lang="en-AU" dirty="0"/>
          </a:p>
        </p:txBody>
      </p:sp>
      <p:sp>
        <p:nvSpPr>
          <p:cNvPr id="3" name="Content Placeholder 2">
            <a:extLst>
              <a:ext uri="{FF2B5EF4-FFF2-40B4-BE49-F238E27FC236}">
                <a16:creationId xmlns:a16="http://schemas.microsoft.com/office/drawing/2014/main" id="{C48BC636-5E28-AC7E-FFAF-EC81CA0C9837}"/>
              </a:ext>
            </a:extLst>
          </p:cNvPr>
          <p:cNvSpPr>
            <a:spLocks noGrp="1"/>
          </p:cNvSpPr>
          <p:nvPr>
            <p:ph idx="1"/>
          </p:nvPr>
        </p:nvSpPr>
        <p:spPr/>
        <p:txBody>
          <a:bodyPr>
            <a:normAutofit fontScale="92500" lnSpcReduction="10000"/>
          </a:bodyPr>
          <a:lstStyle/>
          <a:p>
            <a:pPr marL="457200" lvl="0" indent="-457200">
              <a:buAutoNum type="arabicPeriod"/>
              <a:defRPr/>
            </a:pPr>
            <a:r>
              <a:rPr lang="en-US" b="1" dirty="0">
                <a:solidFill>
                  <a:srgbClr val="000000"/>
                </a:solidFill>
                <a:latin typeface="Calisto MT"/>
              </a:rPr>
              <a:t>Estimation: Quantifying real-world risk </a:t>
            </a:r>
          </a:p>
          <a:p>
            <a:pPr lvl="1">
              <a:defRPr/>
            </a:pPr>
            <a:r>
              <a:rPr lang="en-US" b="1" dirty="0"/>
              <a:t>Goal:</a:t>
            </a:r>
            <a:r>
              <a:rPr lang="en-US" dirty="0"/>
              <a:t> To estimate the probability of a specific event in the presence of other competing events</a:t>
            </a:r>
          </a:p>
          <a:p>
            <a:pPr lvl="1">
              <a:defRPr/>
            </a:pPr>
            <a:r>
              <a:rPr lang="en-US" b="1" dirty="0"/>
              <a:t>Approach:</a:t>
            </a:r>
            <a:r>
              <a:rPr lang="en-US" dirty="0"/>
              <a:t> Cause-specific cumulative incidence function</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Hypothesis testing: Comparing groups</a:t>
            </a:r>
          </a:p>
          <a:p>
            <a:pPr lvl="1">
              <a:defRPr/>
            </a:pPr>
            <a:r>
              <a:rPr lang="en-US" b="1" dirty="0"/>
              <a:t>Goal:</a:t>
            </a:r>
            <a:r>
              <a:rPr lang="en-US" dirty="0"/>
              <a:t> To determine if the occurrence of events differs significantly between groups (e.g., treatment vs. control) in the presence of competing risks</a:t>
            </a:r>
          </a:p>
          <a:p>
            <a:pPr lvl="1">
              <a:defRPr/>
            </a:pPr>
            <a:r>
              <a:rPr lang="en-US" b="1" dirty="0"/>
              <a:t>Approach:</a:t>
            </a:r>
            <a:r>
              <a:rPr lang="en-US" dirty="0"/>
              <a:t> Statistical comparison of CIF curves or underlying hazards (cause-specific or sub-distribution) </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Modelling: Identifying risk factors</a:t>
            </a:r>
          </a:p>
          <a:p>
            <a:pPr lvl="1">
              <a:defRPr/>
            </a:pPr>
            <a:r>
              <a:rPr lang="en-US" b="1" dirty="0"/>
              <a:t>Goal:</a:t>
            </a:r>
            <a:r>
              <a:rPr lang="en-US" dirty="0"/>
              <a:t> To investigate the impact of multiple covariates simultaneously on the event of interest</a:t>
            </a:r>
          </a:p>
          <a:p>
            <a:pPr lvl="1">
              <a:defRPr/>
            </a:pPr>
            <a:r>
              <a:rPr lang="en-US" b="1" dirty="0"/>
              <a:t>Approach:</a:t>
            </a:r>
            <a:r>
              <a:rPr lang="en-US" dirty="0"/>
              <a:t> </a:t>
            </a:r>
            <a:r>
              <a:rPr lang="en-US" dirty="0" err="1"/>
              <a:t>Utilising</a:t>
            </a:r>
            <a:r>
              <a:rPr lang="en-US" dirty="0"/>
              <a:t> specific models – such as Fine-Gray sub-distribution model or cause-specific hazards model – depending on the research question of interest</a:t>
            </a:r>
            <a:endParaRPr lang="en-US" b="1" dirty="0">
              <a:solidFill>
                <a:srgbClr val="000000"/>
              </a:solidFill>
              <a:latin typeface="Calisto MT"/>
            </a:endParaRPr>
          </a:p>
          <a:p>
            <a:pPr lvl="1">
              <a:defRPr/>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6E5D24D8-064D-6213-F44C-7B59231574A0}"/>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638773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F7C0-F975-93A9-B760-A3C3DA876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EB5AB8-95FA-AA34-45D1-D17844338862}"/>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8509F571-C420-9235-CE33-DABEC0DAAF84}"/>
              </a:ext>
            </a:extLst>
          </p:cNvPr>
          <p:cNvSpPr>
            <a:spLocks noGrp="1"/>
          </p:cNvSpPr>
          <p:nvPr>
            <p:ph idx="1"/>
          </p:nvPr>
        </p:nvSpPr>
        <p:spPr>
          <a:xfrm>
            <a:off x="746760" y="2020607"/>
            <a:ext cx="10745152" cy="3739896"/>
          </a:xfrm>
        </p:spPr>
        <p:txBody>
          <a:bodyPr>
            <a:normAutofit/>
          </a:bodyPr>
          <a:lstStyle/>
          <a:p>
            <a:pPr lvl="0"/>
            <a:r>
              <a:rPr lang="en-AU" b="1" dirty="0"/>
              <a:t>Cohort:</a:t>
            </a:r>
            <a:r>
              <a:rPr lang="en-AU" dirty="0"/>
              <a:t> 1192 advanced ovarian cancer patients who participated in one of four double-blind RCTs to assess the efficacy of cyclophosphamide plus cisplatin (CP) versus cyclophosphamide plus </a:t>
            </a:r>
            <a:r>
              <a:rPr lang="en-AU" dirty="0" err="1"/>
              <a:t>adriamycin</a:t>
            </a:r>
            <a:r>
              <a:rPr lang="en-AU" dirty="0"/>
              <a:t> plus cisplatin (CAP)</a:t>
            </a:r>
          </a:p>
          <a:p>
            <a:pPr lvl="0"/>
            <a:r>
              <a:rPr lang="en-AU" b="1" dirty="0"/>
              <a:t>Primary event:</a:t>
            </a:r>
            <a:r>
              <a:rPr lang="en-AU" dirty="0"/>
              <a:t> Time to progression or recurrence/relapse (hereafter simply progression)</a:t>
            </a:r>
          </a:p>
          <a:p>
            <a:pPr lvl="0"/>
            <a:r>
              <a:rPr lang="en-AU" b="1" dirty="0"/>
              <a:t>Competing risks:</a:t>
            </a:r>
            <a:r>
              <a:rPr lang="en-AU" dirty="0"/>
              <a:t> Death from any cause</a:t>
            </a:r>
          </a:p>
          <a:p>
            <a:pPr lvl="0"/>
            <a:r>
              <a:rPr lang="en-AU" b="1" dirty="0"/>
              <a:t>Censoring:</a:t>
            </a:r>
            <a:r>
              <a:rPr lang="en-AU" dirty="0"/>
              <a:t> </a:t>
            </a:r>
            <a:r>
              <a:rPr lang="en-US" dirty="0"/>
              <a:t>When patients did not experience disease progression or death</a:t>
            </a:r>
            <a:endParaRPr lang="en-AU" dirty="0"/>
          </a:p>
        </p:txBody>
      </p:sp>
      <p:sp>
        <p:nvSpPr>
          <p:cNvPr id="4" name="Footer Placeholder 3">
            <a:extLst>
              <a:ext uri="{FF2B5EF4-FFF2-40B4-BE49-F238E27FC236}">
                <a16:creationId xmlns:a16="http://schemas.microsoft.com/office/drawing/2014/main" id="{1B9EC658-489B-A25C-92C7-2C5042FE3750}"/>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
        <p:nvSpPr>
          <p:cNvPr id="3" name="TextBox 2">
            <a:extLst>
              <a:ext uri="{FF2B5EF4-FFF2-40B4-BE49-F238E27FC236}">
                <a16:creationId xmlns:a16="http://schemas.microsoft.com/office/drawing/2014/main" id="{BD0022AC-88C3-2D4F-BE47-832F71BA09DD}"/>
              </a:ext>
            </a:extLst>
          </p:cNvPr>
          <p:cNvSpPr txBox="1"/>
          <p:nvPr/>
        </p:nvSpPr>
        <p:spPr>
          <a:xfrm>
            <a:off x="7733840" y="6244703"/>
            <a:ext cx="3658059" cy="646331"/>
          </a:xfrm>
          <a:prstGeom prst="rect">
            <a:avLst/>
          </a:prstGeom>
          <a:noFill/>
        </p:spPr>
        <p:txBody>
          <a:bodyPr wrap="square" rtlCol="0">
            <a:spAutoFit/>
          </a:bodyPr>
          <a:lstStyle/>
          <a:p>
            <a:r>
              <a:rPr lang="en-US" dirty="0"/>
              <a:t>From: Catherine Legrand. Advanced survival models.</a:t>
            </a:r>
            <a:endParaRPr lang="en-AU" dirty="0"/>
          </a:p>
        </p:txBody>
      </p:sp>
    </p:spTree>
    <p:extLst>
      <p:ext uri="{BB962C8B-B14F-4D97-AF65-F5344CB8AC3E}">
        <p14:creationId xmlns:p14="http://schemas.microsoft.com/office/powerpoint/2010/main" val="144068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BBB7B-C9DB-EF0A-26E6-B717DA2E4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4F508-F314-9E02-A738-18146EF7B515}"/>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6B0826C3-0A43-AC17-EA3B-2D3EF1D23993}"/>
              </a:ext>
            </a:extLst>
          </p:cNvPr>
          <p:cNvSpPr>
            <a:spLocks noGrp="1"/>
          </p:cNvSpPr>
          <p:nvPr>
            <p:ph idx="1"/>
          </p:nvPr>
        </p:nvSpPr>
        <p:spPr>
          <a:xfrm>
            <a:off x="742760" y="1617094"/>
            <a:ext cx="10745152" cy="4739256"/>
          </a:xfrm>
        </p:spPr>
        <p:txBody>
          <a:bodyPr>
            <a:normAutofit lnSpcReduction="10000"/>
          </a:bodyPr>
          <a:lstStyle/>
          <a:p>
            <a:r>
              <a:rPr lang="en-AU" dirty="0"/>
              <a:t>These data are available from </a:t>
            </a:r>
            <a:r>
              <a:rPr lang="en-US" dirty="0" err="1">
                <a:latin typeface="Courier New" panose="02070309020205020404" pitchFamily="49" charset="0"/>
                <a:cs typeface="Courier New" panose="02070309020205020404" pitchFamily="49" charset="0"/>
              </a:rPr>
              <a:t>dataOvarian</a:t>
            </a:r>
            <a:r>
              <a:rPr lang="en-US" dirty="0"/>
              <a:t> in the </a:t>
            </a:r>
            <a:r>
              <a:rPr lang="en-US" dirty="0" err="1">
                <a:latin typeface="Courier New" panose="02070309020205020404" pitchFamily="49" charset="0"/>
                <a:cs typeface="Courier New" panose="02070309020205020404" pitchFamily="49" charset="0"/>
              </a:rPr>
              <a:t>frailtypack</a:t>
            </a:r>
            <a:r>
              <a:rPr lang="en-US" dirty="0"/>
              <a:t> package:</a:t>
            </a:r>
          </a:p>
          <a:p>
            <a:endParaRPr lang="en-US" dirty="0"/>
          </a:p>
          <a:p>
            <a:endParaRPr lang="en-US" dirty="0"/>
          </a:p>
          <a:p>
            <a:endParaRPr lang="en-US" dirty="0"/>
          </a:p>
          <a:p>
            <a:endParaRPr lang="en-US" dirty="0"/>
          </a:p>
          <a:p>
            <a:endParaRPr lang="en-US" dirty="0"/>
          </a:p>
          <a:p>
            <a:pPr>
              <a:spcBef>
                <a:spcPts val="0"/>
              </a:spcBef>
            </a:pPr>
            <a:r>
              <a:rPr lang="en-US" dirty="0" err="1"/>
              <a:t>patientID</a:t>
            </a:r>
            <a:r>
              <a:rPr lang="en-US" dirty="0"/>
              <a:t>: Unique identifier for each patient	</a:t>
            </a:r>
            <a:r>
              <a:rPr lang="en-US" dirty="0" err="1"/>
              <a:t>trialID</a:t>
            </a:r>
            <a:r>
              <a:rPr lang="en-US" dirty="0"/>
              <a:t>: Identifier for trial centers</a:t>
            </a:r>
          </a:p>
          <a:p>
            <a:r>
              <a:rPr lang="en-US" dirty="0" err="1"/>
              <a:t>trt</a:t>
            </a:r>
            <a:r>
              <a:rPr lang="en-US" dirty="0"/>
              <a:t>: Treatment arm indicator (0=CP, 1=CAP)	</a:t>
            </a:r>
          </a:p>
          <a:p>
            <a:r>
              <a:rPr lang="en-US" dirty="0" err="1"/>
              <a:t>timeS</a:t>
            </a:r>
            <a:r>
              <a:rPr lang="en-US" dirty="0"/>
              <a:t>/</a:t>
            </a:r>
            <a:r>
              <a:rPr lang="en-US" dirty="0" err="1"/>
              <a:t>statusS</a:t>
            </a:r>
            <a:r>
              <a:rPr lang="en-US" dirty="0"/>
              <a:t>: Time (in years) and event indicator for </a:t>
            </a:r>
            <a:r>
              <a:rPr lang="en-US" b="1" dirty="0"/>
              <a:t>progression-free survival </a:t>
            </a:r>
            <a:r>
              <a:rPr lang="en-US" dirty="0"/>
              <a:t>(0=censoring,                    1 = </a:t>
            </a:r>
            <a:r>
              <a:rPr lang="en-US" b="1" dirty="0"/>
              <a:t>progression or death</a:t>
            </a:r>
            <a:r>
              <a:rPr lang="en-US" dirty="0"/>
              <a:t>)</a:t>
            </a:r>
          </a:p>
          <a:p>
            <a:r>
              <a:rPr lang="en-US" dirty="0" err="1"/>
              <a:t>timeT</a:t>
            </a:r>
            <a:r>
              <a:rPr lang="en-US" dirty="0"/>
              <a:t>/</a:t>
            </a:r>
            <a:r>
              <a:rPr lang="en-US" dirty="0" err="1"/>
              <a:t>statusT</a:t>
            </a:r>
            <a:r>
              <a:rPr lang="en-US" dirty="0"/>
              <a:t>: Time and event indicator for </a:t>
            </a:r>
            <a:r>
              <a:rPr lang="en-US" b="1" dirty="0"/>
              <a:t>overall survival </a:t>
            </a:r>
            <a:r>
              <a:rPr lang="en-US" dirty="0"/>
              <a:t>(0=censoring, 1=death)</a:t>
            </a:r>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EF160CD4-633C-FEFD-44F3-9B237FAD50FC}"/>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31BA6192-C23F-11A0-E716-767B7B5AB307}"/>
              </a:ext>
            </a:extLst>
          </p:cNvPr>
          <p:cNvPicPr>
            <a:picLocks noChangeAspect="1"/>
          </p:cNvPicPr>
          <p:nvPr/>
        </p:nvPicPr>
        <p:blipFill>
          <a:blip r:embed="rId3"/>
          <a:stretch>
            <a:fillRect/>
          </a:stretch>
        </p:blipFill>
        <p:spPr>
          <a:xfrm>
            <a:off x="1135160" y="2028756"/>
            <a:ext cx="6937849" cy="2054530"/>
          </a:xfrm>
          <a:prstGeom prst="rect">
            <a:avLst/>
          </a:prstGeom>
        </p:spPr>
      </p:pic>
    </p:spTree>
    <p:extLst>
      <p:ext uri="{BB962C8B-B14F-4D97-AF65-F5344CB8AC3E}">
        <p14:creationId xmlns:p14="http://schemas.microsoft.com/office/powerpoint/2010/main" val="218385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B560-D15F-7E38-E698-D678FF770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2E374-123E-6389-2D9E-08CC609DEC7B}"/>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1FBFA146-E767-2A9B-A96C-1E5C52F79001}"/>
              </a:ext>
            </a:extLst>
          </p:cNvPr>
          <p:cNvSpPr>
            <a:spLocks noGrp="1"/>
          </p:cNvSpPr>
          <p:nvPr>
            <p:ph idx="1"/>
          </p:nvPr>
        </p:nvSpPr>
        <p:spPr>
          <a:xfrm>
            <a:off x="742760" y="1617094"/>
            <a:ext cx="10745152" cy="4739256"/>
          </a:xfrm>
        </p:spPr>
        <p:txBody>
          <a:bodyPr>
            <a:normAutofit/>
          </a:bodyPr>
          <a:lstStyle/>
          <a:p>
            <a:r>
              <a:rPr lang="en-US" dirty="0"/>
              <a:t>In this example, our event of interest is </a:t>
            </a:r>
            <a:r>
              <a:rPr lang="en-US" b="1" dirty="0"/>
              <a:t>time to progression </a:t>
            </a:r>
            <a:r>
              <a:rPr lang="en-US" dirty="0"/>
              <a:t>and </a:t>
            </a:r>
            <a:r>
              <a:rPr lang="en-US" b="1" dirty="0"/>
              <a:t>competing risk is death</a:t>
            </a:r>
          </a:p>
          <a:p>
            <a:r>
              <a:rPr lang="en-US" dirty="0"/>
              <a:t>We will use </a:t>
            </a:r>
            <a:r>
              <a:rPr lang="en-US" dirty="0" err="1"/>
              <a:t>timeS</a:t>
            </a:r>
            <a:r>
              <a:rPr lang="en-US" dirty="0"/>
              <a:t>/</a:t>
            </a:r>
            <a:r>
              <a:rPr lang="en-US" dirty="0" err="1"/>
              <a:t>statusS</a:t>
            </a:r>
            <a:r>
              <a:rPr lang="en-US" dirty="0"/>
              <a:t> for progression-free survival (0=censoring, </a:t>
            </a:r>
            <a:r>
              <a:rPr lang="en-US" b="1" dirty="0"/>
              <a:t>1 =</a:t>
            </a:r>
            <a:r>
              <a:rPr lang="en-US" dirty="0"/>
              <a:t> </a:t>
            </a:r>
            <a:r>
              <a:rPr lang="en-US" b="1" dirty="0"/>
              <a:t>progression or death</a:t>
            </a:r>
            <a:r>
              <a:rPr lang="en-US" dirty="0"/>
              <a:t>) and </a:t>
            </a:r>
            <a:r>
              <a:rPr lang="en-US" dirty="0" err="1"/>
              <a:t>timeT</a:t>
            </a:r>
            <a:r>
              <a:rPr lang="en-US" dirty="0"/>
              <a:t>/</a:t>
            </a:r>
            <a:r>
              <a:rPr lang="en-US" dirty="0" err="1"/>
              <a:t>statusT</a:t>
            </a:r>
            <a:r>
              <a:rPr lang="en-US" dirty="0"/>
              <a:t> for overall survival (0=censoring, </a:t>
            </a:r>
            <a:r>
              <a:rPr lang="en-US" b="1" dirty="0"/>
              <a:t>1=death</a:t>
            </a:r>
            <a:r>
              <a:rPr lang="en-US" dirty="0"/>
              <a:t>) to define </a:t>
            </a:r>
            <a:r>
              <a:rPr lang="en-US" b="1" dirty="0"/>
              <a:t>new follow-up time and indicator variables for progression as the first event or death as the first event</a:t>
            </a:r>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852F82DF-A484-7035-9005-BE241CC00EEA}"/>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5" name="Picture 4">
            <a:extLst>
              <a:ext uri="{FF2B5EF4-FFF2-40B4-BE49-F238E27FC236}">
                <a16:creationId xmlns:a16="http://schemas.microsoft.com/office/drawing/2014/main" id="{E935E1EA-A94C-FB65-9A69-2C3698FBD9B6}"/>
              </a:ext>
            </a:extLst>
          </p:cNvPr>
          <p:cNvPicPr>
            <a:picLocks noChangeAspect="1"/>
          </p:cNvPicPr>
          <p:nvPr/>
        </p:nvPicPr>
        <p:blipFill>
          <a:blip r:embed="rId3"/>
          <a:stretch>
            <a:fillRect/>
          </a:stretch>
        </p:blipFill>
        <p:spPr>
          <a:xfrm>
            <a:off x="1087392" y="3192846"/>
            <a:ext cx="7754784" cy="2895851"/>
          </a:xfrm>
          <a:prstGeom prst="rect">
            <a:avLst/>
          </a:prstGeom>
        </p:spPr>
      </p:pic>
    </p:spTree>
    <p:extLst>
      <p:ext uri="{BB962C8B-B14F-4D97-AF65-F5344CB8AC3E}">
        <p14:creationId xmlns:p14="http://schemas.microsoft.com/office/powerpoint/2010/main" val="154183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9AFE-177D-1438-0C94-84B883C76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E28B9-3CE0-6003-389A-69FE963EF2E2}"/>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757C35AF-B4FC-C90A-744E-5E40CBDA7E4D}"/>
              </a:ext>
            </a:extLst>
          </p:cNvPr>
          <p:cNvSpPr>
            <a:spLocks noGrp="1"/>
          </p:cNvSpPr>
          <p:nvPr>
            <p:ph idx="1"/>
          </p:nvPr>
        </p:nvSpPr>
        <p:spPr>
          <a:xfrm>
            <a:off x="742760" y="1750857"/>
            <a:ext cx="10745152" cy="4739256"/>
          </a:xfrm>
        </p:spPr>
        <p:txBody>
          <a:bodyPr>
            <a:normAutofit/>
          </a:bodyPr>
          <a:lstStyle/>
          <a:p>
            <a:r>
              <a:rPr lang="en-US" dirty="0"/>
              <a:t>Let’s first consider all patients together (i.e., not taking the treatment into account yet)</a:t>
            </a:r>
          </a:p>
          <a:p>
            <a:r>
              <a:rPr lang="en-US" dirty="0"/>
              <a:t>777 patients had time to progression as the first event, 200</a:t>
            </a:r>
            <a:r>
              <a:rPr lang="en-US" b="1" dirty="0"/>
              <a:t> </a:t>
            </a:r>
            <a:r>
              <a:rPr lang="en-US" dirty="0"/>
              <a:t>death, and 215 were censored</a:t>
            </a:r>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F22D14CE-F7B3-E611-988E-326016741765}"/>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2A3C44E3-118A-5B83-C658-03BEE9884662}"/>
              </a:ext>
            </a:extLst>
          </p:cNvPr>
          <p:cNvPicPr>
            <a:picLocks noChangeAspect="1"/>
          </p:cNvPicPr>
          <p:nvPr/>
        </p:nvPicPr>
        <p:blipFill>
          <a:blip r:embed="rId3"/>
          <a:stretch>
            <a:fillRect/>
          </a:stretch>
        </p:blipFill>
        <p:spPr>
          <a:xfrm>
            <a:off x="1087132" y="2735318"/>
            <a:ext cx="4651651" cy="3389670"/>
          </a:xfrm>
          <a:prstGeom prst="rect">
            <a:avLst/>
          </a:prstGeom>
        </p:spPr>
      </p:pic>
    </p:spTree>
    <p:extLst>
      <p:ext uri="{BB962C8B-B14F-4D97-AF65-F5344CB8AC3E}">
        <p14:creationId xmlns:p14="http://schemas.microsoft.com/office/powerpoint/2010/main" val="3321500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46B9-2AC1-94B0-57E0-4FCAD187C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2C5D-B2B0-1D1F-1357-44EAEA377808}"/>
              </a:ext>
            </a:extLst>
          </p:cNvPr>
          <p:cNvSpPr>
            <a:spLocks noGrp="1"/>
          </p:cNvSpPr>
          <p:nvPr>
            <p:ph type="title"/>
          </p:nvPr>
        </p:nvSpPr>
        <p:spPr/>
        <p:txBody>
          <a:bodyPr>
            <a:normAutofit/>
          </a:bodyPr>
          <a:lstStyle/>
          <a:p>
            <a:r>
              <a:rPr lang="en-US" dirty="0"/>
              <a:t>Goals of competing risk analysis</a:t>
            </a:r>
            <a:endParaRPr lang="en-AU" dirty="0"/>
          </a:p>
        </p:txBody>
      </p:sp>
      <p:sp>
        <p:nvSpPr>
          <p:cNvPr id="3" name="Content Placeholder 2">
            <a:extLst>
              <a:ext uri="{FF2B5EF4-FFF2-40B4-BE49-F238E27FC236}">
                <a16:creationId xmlns:a16="http://schemas.microsoft.com/office/drawing/2014/main" id="{9DAA7925-3489-159A-D1F8-BA9F07E0C456}"/>
              </a:ext>
            </a:extLst>
          </p:cNvPr>
          <p:cNvSpPr>
            <a:spLocks noGrp="1"/>
          </p:cNvSpPr>
          <p:nvPr>
            <p:ph idx="1"/>
          </p:nvPr>
        </p:nvSpPr>
        <p:spPr/>
        <p:txBody>
          <a:bodyPr>
            <a:normAutofit fontScale="92500" lnSpcReduction="10000"/>
          </a:bodyPr>
          <a:lstStyle/>
          <a:p>
            <a:pPr marL="457200" lvl="0" indent="-457200">
              <a:buAutoNum type="arabicPeriod"/>
              <a:defRPr/>
            </a:pPr>
            <a:r>
              <a:rPr lang="en-US" b="1" dirty="0">
                <a:solidFill>
                  <a:srgbClr val="000000"/>
                </a:solidFill>
                <a:latin typeface="Calisto MT"/>
              </a:rPr>
              <a:t>Estimation: Quantifying real-world risk </a:t>
            </a:r>
          </a:p>
          <a:p>
            <a:pPr lvl="1">
              <a:defRPr/>
            </a:pPr>
            <a:r>
              <a:rPr lang="en-US" b="1" dirty="0"/>
              <a:t>Goal:</a:t>
            </a:r>
            <a:r>
              <a:rPr lang="en-US" dirty="0"/>
              <a:t> To estimate the probability of a specific event in the presence of other competing events</a:t>
            </a:r>
          </a:p>
          <a:p>
            <a:pPr lvl="1">
              <a:defRPr/>
            </a:pPr>
            <a:r>
              <a:rPr lang="en-US" b="1" dirty="0"/>
              <a:t>Approach:</a:t>
            </a:r>
            <a:r>
              <a:rPr lang="en-US" dirty="0"/>
              <a:t> Cause-specific cumulative incidence function</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Hypothesis testing: Comparing groups</a:t>
            </a:r>
          </a:p>
          <a:p>
            <a:pPr lvl="1">
              <a:defRPr/>
            </a:pPr>
            <a:r>
              <a:rPr lang="en-US" b="1" dirty="0"/>
              <a:t>Goal:</a:t>
            </a:r>
            <a:r>
              <a:rPr lang="en-US" dirty="0"/>
              <a:t> To determine if the occurrence of events differs significantly between groups (e.g., treatment vs. control) in the presence of competing risks</a:t>
            </a:r>
          </a:p>
          <a:p>
            <a:pPr lvl="1">
              <a:defRPr/>
            </a:pPr>
            <a:r>
              <a:rPr lang="en-US" b="1" dirty="0"/>
              <a:t>Approach:</a:t>
            </a:r>
            <a:r>
              <a:rPr lang="en-US" dirty="0"/>
              <a:t> Statistical comparison of CIF curves or underlying hazards (cause-specific or sub-distribution) </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Modelling: Identifying risk factors</a:t>
            </a:r>
          </a:p>
          <a:p>
            <a:pPr lvl="1">
              <a:defRPr/>
            </a:pPr>
            <a:r>
              <a:rPr lang="en-US" b="1" dirty="0"/>
              <a:t>Goal:</a:t>
            </a:r>
            <a:r>
              <a:rPr lang="en-US" dirty="0"/>
              <a:t> To investigate the impact of multiple covariates simultaneously on the event of interest</a:t>
            </a:r>
          </a:p>
          <a:p>
            <a:pPr lvl="1">
              <a:defRPr/>
            </a:pPr>
            <a:r>
              <a:rPr lang="en-US" b="1" dirty="0"/>
              <a:t>Approach:</a:t>
            </a:r>
            <a:r>
              <a:rPr lang="en-US" dirty="0"/>
              <a:t> </a:t>
            </a:r>
            <a:r>
              <a:rPr lang="en-US" dirty="0" err="1"/>
              <a:t>Utilising</a:t>
            </a:r>
            <a:r>
              <a:rPr lang="en-US" dirty="0"/>
              <a:t> specific models – such as Fine-Gray sub-distribution model or cause-specific hazards model – depending on the research question of interest</a:t>
            </a:r>
            <a:endParaRPr lang="en-US" b="1" dirty="0">
              <a:solidFill>
                <a:srgbClr val="000000"/>
              </a:solidFill>
              <a:latin typeface="Calisto MT"/>
            </a:endParaRPr>
          </a:p>
          <a:p>
            <a:pPr lvl="1">
              <a:defRPr/>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8C7FABE3-FCA6-AB8C-93BC-7B3824C9EBFA}"/>
              </a:ext>
            </a:extLst>
          </p:cNvPr>
          <p:cNvSpPr>
            <a:spLocks noGrp="1"/>
          </p:cNvSpPr>
          <p:nvPr>
            <p:ph type="ftr" sz="quarter" idx="11"/>
          </p:nvPr>
        </p:nvSpPr>
        <p:spPr/>
        <p:txBody>
          <a:bodyPr/>
          <a:lstStyle/>
          <a:p>
            <a:r>
              <a:rPr lang="en-US" dirty="0"/>
              <a:t>maarit.laaksonen@sydney.edu.au</a:t>
            </a:r>
          </a:p>
        </p:txBody>
      </p:sp>
      <p:sp>
        <p:nvSpPr>
          <p:cNvPr id="5" name="TextBox 4">
            <a:extLst>
              <a:ext uri="{FF2B5EF4-FFF2-40B4-BE49-F238E27FC236}">
                <a16:creationId xmlns:a16="http://schemas.microsoft.com/office/drawing/2014/main" id="{C4F2D267-55C3-ED98-2AC6-8BD3BA608EF8}"/>
              </a:ext>
            </a:extLst>
          </p:cNvPr>
          <p:cNvSpPr txBox="1"/>
          <p:nvPr/>
        </p:nvSpPr>
        <p:spPr>
          <a:xfrm>
            <a:off x="700635" y="2221992"/>
            <a:ext cx="10691265" cy="1086816"/>
          </a:xfrm>
          <a:prstGeom prst="rect">
            <a:avLst/>
          </a:prstGeom>
          <a:noFill/>
          <a:ln>
            <a:solidFill>
              <a:srgbClr val="FF0000"/>
            </a:solidFill>
          </a:ln>
        </p:spPr>
        <p:txBody>
          <a:bodyPr wrap="square" rtlCol="0">
            <a:spAutoFit/>
          </a:bodyPr>
          <a:lstStyle/>
          <a:p>
            <a:endParaRPr lang="en-AU" dirty="0"/>
          </a:p>
        </p:txBody>
      </p:sp>
    </p:spTree>
    <p:extLst>
      <p:ext uri="{BB962C8B-B14F-4D97-AF65-F5344CB8AC3E}">
        <p14:creationId xmlns:p14="http://schemas.microsoft.com/office/powerpoint/2010/main" val="102128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A31C8-C138-AD7E-8E2C-B10AA85F2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497E4-3CF0-04AC-D7BD-702DE9D3E76E}"/>
              </a:ext>
            </a:extLst>
          </p:cNvPr>
          <p:cNvSpPr>
            <a:spLocks noGrp="1"/>
          </p:cNvSpPr>
          <p:nvPr>
            <p:ph type="title"/>
          </p:nvPr>
        </p:nvSpPr>
        <p:spPr>
          <a:xfrm>
            <a:off x="700088" y="909637"/>
            <a:ext cx="10966640" cy="1307592"/>
          </a:xfrm>
        </p:spPr>
        <p:txBody>
          <a:bodyPr>
            <a:normAutofit/>
          </a:bodyPr>
          <a:lstStyle/>
          <a:p>
            <a:r>
              <a:rPr lang="en-US" dirty="0"/>
              <a:t>R Data example – cumulative  incidences</a:t>
            </a:r>
            <a:endParaRPr lang="en-AU" dirty="0"/>
          </a:p>
        </p:txBody>
      </p:sp>
      <p:sp>
        <p:nvSpPr>
          <p:cNvPr id="10" name="Content Placeholder 9">
            <a:extLst>
              <a:ext uri="{FF2B5EF4-FFF2-40B4-BE49-F238E27FC236}">
                <a16:creationId xmlns:a16="http://schemas.microsoft.com/office/drawing/2014/main" id="{59E32FED-EF98-6300-59CA-E188713E71ED}"/>
              </a:ext>
            </a:extLst>
          </p:cNvPr>
          <p:cNvSpPr>
            <a:spLocks noGrp="1"/>
          </p:cNvSpPr>
          <p:nvPr>
            <p:ph idx="1"/>
          </p:nvPr>
        </p:nvSpPr>
        <p:spPr>
          <a:xfrm>
            <a:off x="808748" y="1617094"/>
            <a:ext cx="10966640" cy="4739256"/>
          </a:xfrm>
        </p:spPr>
        <p:txBody>
          <a:bodyPr>
            <a:normAutofit/>
          </a:bodyPr>
          <a:lstStyle/>
          <a:p>
            <a:r>
              <a:rPr lang="en-US" dirty="0"/>
              <a:t>Cumulative incidences can be obtained using </a:t>
            </a:r>
            <a:r>
              <a:rPr lang="en-US" b="1" dirty="0" err="1">
                <a:latin typeface="Courier New" panose="02070309020205020404" pitchFamily="49" charset="0"/>
                <a:cs typeface="Courier New" panose="02070309020205020404" pitchFamily="49" charset="0"/>
              </a:rPr>
              <a:t>cuminc</a:t>
            </a:r>
            <a:r>
              <a:rPr lang="en-US" b="1" dirty="0">
                <a:latin typeface="Courier New" panose="02070309020205020404" pitchFamily="49" charset="0"/>
                <a:cs typeface="Courier New" panose="02070309020205020404" pitchFamily="49" charset="0"/>
              </a:rPr>
              <a:t>()</a:t>
            </a:r>
            <a:r>
              <a:rPr lang="en-US" b="1" dirty="0"/>
              <a:t> function from </a:t>
            </a:r>
            <a:r>
              <a:rPr lang="en-US" dirty="0" err="1">
                <a:latin typeface="Courier New" panose="02070309020205020404" pitchFamily="49" charset="0"/>
                <a:cs typeface="Courier New" panose="02070309020205020404" pitchFamily="49" charset="0"/>
              </a:rPr>
              <a:t>cmprsk</a:t>
            </a:r>
            <a:r>
              <a:rPr lang="en-US" dirty="0"/>
              <a:t> or </a:t>
            </a:r>
            <a:r>
              <a:rPr lang="en-US" b="1" dirty="0" err="1">
                <a:latin typeface="Courier New" panose="02070309020205020404" pitchFamily="49" charset="0"/>
                <a:cs typeface="Courier New" panose="02070309020205020404" pitchFamily="49" charset="0"/>
              </a:rPr>
              <a:t>tidycmprsk</a:t>
            </a:r>
            <a:r>
              <a:rPr lang="en-US" b="1" dirty="0">
                <a:latin typeface="Courier New" panose="02070309020205020404" pitchFamily="49" charset="0"/>
                <a:cs typeface="Courier New" panose="02070309020205020404" pitchFamily="49" charset="0"/>
              </a:rPr>
              <a:t> </a:t>
            </a:r>
            <a:r>
              <a:rPr lang="en-US" b="1" dirty="0">
                <a:cs typeface="Courier New" panose="02070309020205020404" pitchFamily="49" charset="0"/>
              </a:rPr>
              <a:t>packages</a:t>
            </a:r>
            <a:r>
              <a:rPr lang="en-US" dirty="0">
                <a:cs typeface="Courier New" panose="02070309020205020404" pitchFamily="49" charset="0"/>
              </a:rPr>
              <a:t>, or </a:t>
            </a:r>
            <a:r>
              <a:rPr lang="en-US" dirty="0" err="1">
                <a:latin typeface="Courier New" panose="02070309020205020404" pitchFamily="49" charset="0"/>
                <a:cs typeface="Courier New" panose="02070309020205020404" pitchFamily="49" charset="0"/>
              </a:rPr>
              <a:t>Cuminc</a:t>
            </a:r>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function from </a:t>
            </a:r>
            <a:r>
              <a:rPr lang="en-US" dirty="0" err="1">
                <a:latin typeface="Courier New" panose="02070309020205020404" pitchFamily="49" charset="0"/>
                <a:cs typeface="Courier New" panose="02070309020205020404" pitchFamily="49" charset="0"/>
              </a:rPr>
              <a:t>mstate</a:t>
            </a:r>
            <a:r>
              <a:rPr lang="en-US" dirty="0">
                <a:cs typeface="Courier New" panose="02070309020205020404" pitchFamily="49" charset="0"/>
              </a:rPr>
              <a:t> package</a:t>
            </a:r>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7188F652-9BB5-B601-88B6-ED0B1816AFF8}"/>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6" name="Picture 5">
            <a:extLst>
              <a:ext uri="{FF2B5EF4-FFF2-40B4-BE49-F238E27FC236}">
                <a16:creationId xmlns:a16="http://schemas.microsoft.com/office/drawing/2014/main" id="{65074AF2-2FD1-2902-BC4E-22E5753496D9}"/>
              </a:ext>
            </a:extLst>
          </p:cNvPr>
          <p:cNvPicPr>
            <a:picLocks noChangeAspect="1"/>
          </p:cNvPicPr>
          <p:nvPr/>
        </p:nvPicPr>
        <p:blipFill>
          <a:blip r:embed="rId3"/>
          <a:stretch>
            <a:fillRect/>
          </a:stretch>
        </p:blipFill>
        <p:spPr>
          <a:xfrm>
            <a:off x="1137687" y="2365331"/>
            <a:ext cx="7182852" cy="3696216"/>
          </a:xfrm>
          <a:prstGeom prst="rect">
            <a:avLst/>
          </a:prstGeom>
        </p:spPr>
      </p:pic>
    </p:spTree>
    <p:extLst>
      <p:ext uri="{BB962C8B-B14F-4D97-AF65-F5344CB8AC3E}">
        <p14:creationId xmlns:p14="http://schemas.microsoft.com/office/powerpoint/2010/main" val="605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68B5E-CA20-92F8-549B-708C9BCA4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5E161-05A8-D53E-D192-D4C4F04CC901}"/>
              </a:ext>
            </a:extLst>
          </p:cNvPr>
          <p:cNvSpPr>
            <a:spLocks noGrp="1"/>
          </p:cNvSpPr>
          <p:nvPr>
            <p:ph type="title"/>
          </p:nvPr>
        </p:nvSpPr>
        <p:spPr>
          <a:xfrm>
            <a:off x="700088" y="909637"/>
            <a:ext cx="11009312" cy="1307592"/>
          </a:xfrm>
        </p:spPr>
        <p:txBody>
          <a:bodyPr>
            <a:normAutofit/>
          </a:bodyPr>
          <a:lstStyle/>
          <a:p>
            <a:r>
              <a:rPr lang="en-US" dirty="0"/>
              <a:t>R Data example – cumulative incidences</a:t>
            </a:r>
            <a:endParaRPr lang="en-AU" dirty="0"/>
          </a:p>
        </p:txBody>
      </p:sp>
      <p:sp>
        <p:nvSpPr>
          <p:cNvPr id="10" name="Content Placeholder 9">
            <a:extLst>
              <a:ext uri="{FF2B5EF4-FFF2-40B4-BE49-F238E27FC236}">
                <a16:creationId xmlns:a16="http://schemas.microsoft.com/office/drawing/2014/main" id="{7FE0E130-7E96-20A3-3CED-544B8FB83943}"/>
              </a:ext>
            </a:extLst>
          </p:cNvPr>
          <p:cNvSpPr>
            <a:spLocks noGrp="1"/>
          </p:cNvSpPr>
          <p:nvPr>
            <p:ph idx="1"/>
          </p:nvPr>
        </p:nvSpPr>
        <p:spPr>
          <a:xfrm>
            <a:off x="742760" y="1828612"/>
            <a:ext cx="10966640" cy="4739256"/>
          </a:xfrm>
        </p:spPr>
        <p:txBody>
          <a:bodyPr>
            <a:normAutofit/>
          </a:bodyPr>
          <a:lstStyle/>
          <a:p>
            <a:r>
              <a:rPr lang="en-US" dirty="0"/>
              <a:t>Cumulative incidences can be obtained using </a:t>
            </a:r>
            <a:r>
              <a:rPr lang="en-US" dirty="0" err="1">
                <a:latin typeface="Courier New" panose="02070309020205020404" pitchFamily="49" charset="0"/>
                <a:cs typeface="Courier New" panose="02070309020205020404" pitchFamily="49" charset="0"/>
              </a:rPr>
              <a:t>cuminc</a:t>
            </a:r>
            <a:r>
              <a:rPr lang="en-US" dirty="0">
                <a:latin typeface="Courier New" panose="02070309020205020404" pitchFamily="49" charset="0"/>
                <a:cs typeface="Courier New" panose="02070309020205020404" pitchFamily="49" charset="0"/>
              </a:rPr>
              <a:t>()</a:t>
            </a:r>
            <a:r>
              <a:rPr lang="en-US" dirty="0"/>
              <a:t> function from </a:t>
            </a:r>
            <a:r>
              <a:rPr lang="en-US" dirty="0" err="1">
                <a:latin typeface="Courier New" panose="02070309020205020404" pitchFamily="49" charset="0"/>
                <a:cs typeface="Courier New" panose="02070309020205020404" pitchFamily="49" charset="0"/>
              </a:rPr>
              <a:t>cmprsk</a:t>
            </a:r>
            <a:r>
              <a:rPr lang="en-US" dirty="0"/>
              <a:t> or </a:t>
            </a:r>
            <a:r>
              <a:rPr lang="en-US" dirty="0" err="1">
                <a:latin typeface="Courier New" panose="02070309020205020404" pitchFamily="49" charset="0"/>
                <a:cs typeface="Courier New" panose="02070309020205020404" pitchFamily="49" charset="0"/>
              </a:rPr>
              <a:t>tidycmprsk</a:t>
            </a:r>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packages, or </a:t>
            </a:r>
            <a:r>
              <a:rPr lang="en-US" b="1" dirty="0" err="1">
                <a:latin typeface="Courier New" panose="02070309020205020404" pitchFamily="49" charset="0"/>
                <a:cs typeface="Courier New" panose="02070309020205020404" pitchFamily="49" charset="0"/>
              </a:rPr>
              <a:t>Cuminc</a:t>
            </a:r>
            <a:r>
              <a:rPr lang="en-US" b="1" dirty="0">
                <a:latin typeface="Courier New" panose="02070309020205020404" pitchFamily="49" charset="0"/>
                <a:cs typeface="Courier New" panose="02070309020205020404" pitchFamily="49" charset="0"/>
              </a:rPr>
              <a:t>() </a:t>
            </a:r>
            <a:r>
              <a:rPr lang="en-US" b="1" dirty="0">
                <a:cs typeface="Courier New" panose="02070309020205020404" pitchFamily="49" charset="0"/>
              </a:rPr>
              <a:t>function from </a:t>
            </a:r>
            <a:r>
              <a:rPr lang="en-US" b="1" dirty="0" err="1">
                <a:latin typeface="Courier New" panose="02070309020205020404" pitchFamily="49" charset="0"/>
                <a:cs typeface="Courier New" panose="02070309020205020404" pitchFamily="49" charset="0"/>
              </a:rPr>
              <a:t>mstate</a:t>
            </a:r>
            <a:r>
              <a:rPr lang="en-US" b="1" dirty="0">
                <a:cs typeface="Courier New" panose="02070309020205020404" pitchFamily="49" charset="0"/>
              </a:rPr>
              <a:t> package</a:t>
            </a:r>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BE8C98D7-6DDB-FA4B-1A15-403C693AB355}"/>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6F21FA9D-D81B-E7F8-272C-71457CAD665F}"/>
              </a:ext>
            </a:extLst>
          </p:cNvPr>
          <p:cNvPicPr>
            <a:picLocks noChangeAspect="1"/>
          </p:cNvPicPr>
          <p:nvPr/>
        </p:nvPicPr>
        <p:blipFill>
          <a:blip r:embed="rId3"/>
          <a:stretch>
            <a:fillRect/>
          </a:stretch>
        </p:blipFill>
        <p:spPr>
          <a:xfrm>
            <a:off x="1035861" y="2823473"/>
            <a:ext cx="10577477" cy="2749534"/>
          </a:xfrm>
          <a:prstGeom prst="rect">
            <a:avLst/>
          </a:prstGeom>
        </p:spPr>
      </p:pic>
    </p:spTree>
    <p:extLst>
      <p:ext uri="{BB962C8B-B14F-4D97-AF65-F5344CB8AC3E}">
        <p14:creationId xmlns:p14="http://schemas.microsoft.com/office/powerpoint/2010/main" val="397621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A04E-6C57-9E3F-7053-38DB86C0D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0A4AC-4346-44E6-84D2-3EA306E3F9E8}"/>
              </a:ext>
            </a:extLst>
          </p:cNvPr>
          <p:cNvSpPr>
            <a:spLocks noGrp="1"/>
          </p:cNvSpPr>
          <p:nvPr>
            <p:ph type="title"/>
          </p:nvPr>
        </p:nvSpPr>
        <p:spPr/>
        <p:txBody>
          <a:bodyPr/>
          <a:lstStyle/>
          <a:p>
            <a:r>
              <a:rPr lang="en-US" dirty="0"/>
              <a:t>Traditional survival analysis</a:t>
            </a:r>
            <a:endParaRPr lang="en-AU" dirty="0"/>
          </a:p>
        </p:txBody>
      </p:sp>
      <p:sp>
        <p:nvSpPr>
          <p:cNvPr id="3" name="Content Placeholder 2">
            <a:extLst>
              <a:ext uri="{FF2B5EF4-FFF2-40B4-BE49-F238E27FC236}">
                <a16:creationId xmlns:a16="http://schemas.microsoft.com/office/drawing/2014/main" id="{E70AA413-3C89-9EF1-B045-CF3853FFF62E}"/>
              </a:ext>
            </a:extLst>
          </p:cNvPr>
          <p:cNvSpPr>
            <a:spLocks noGrp="1"/>
          </p:cNvSpPr>
          <p:nvPr>
            <p:ph idx="1"/>
          </p:nvPr>
        </p:nvSpPr>
        <p:spPr/>
        <p:txBody>
          <a:bodyPr>
            <a:normAutofit/>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solidFill>
                  <a:srgbClr val="000000"/>
                </a:solidFill>
                <a:latin typeface="Calisto MT"/>
              </a:rPr>
              <a:t>In traditional survival analysis (e.g., time to death), censoring occurs when the event of interest has </a:t>
            </a:r>
            <a:r>
              <a:rPr lang="en-US" b="1" dirty="0">
                <a:solidFill>
                  <a:srgbClr val="000000"/>
                </a:solidFill>
                <a:latin typeface="Calisto MT"/>
              </a:rPr>
              <a:t>not yet occurred </a:t>
            </a:r>
            <a:r>
              <a:rPr lang="en-US" dirty="0">
                <a:solidFill>
                  <a:srgbClr val="000000"/>
                </a:solidFill>
                <a:latin typeface="Calisto MT"/>
              </a:rPr>
              <a:t>by</a:t>
            </a:r>
            <a:r>
              <a:rPr lang="en-US" b="1" dirty="0">
                <a:solidFill>
                  <a:srgbClr val="000000"/>
                </a:solidFill>
                <a:latin typeface="Calisto MT"/>
              </a:rPr>
              <a:t> </a:t>
            </a:r>
            <a:r>
              <a:rPr lang="en-US" dirty="0">
                <a:solidFill>
                  <a:srgbClr val="000000"/>
                </a:solidFill>
                <a:latin typeface="Calisto MT"/>
              </a:rPr>
              <a:t>the end of the study or when the study participant is lost to follow-up.</a:t>
            </a:r>
          </a:p>
          <a:p>
            <a:pPr lvl="0">
              <a:spcBef>
                <a:spcPts val="1800"/>
              </a:spcBef>
              <a:defRPr/>
            </a:pPr>
            <a:r>
              <a:rPr lang="en-US" b="1" dirty="0">
                <a:solidFill>
                  <a:srgbClr val="000000"/>
                </a:solidFill>
                <a:latin typeface="Calisto MT"/>
              </a:rPr>
              <a:t>Premise:</a:t>
            </a:r>
            <a:r>
              <a:rPr lang="en-US" dirty="0">
                <a:solidFill>
                  <a:srgbClr val="000000"/>
                </a:solidFill>
                <a:latin typeface="Calisto MT"/>
              </a:rPr>
              <a:t> </a:t>
            </a:r>
            <a:r>
              <a:rPr lang="en-AU" dirty="0"/>
              <a:t>The event </a:t>
            </a:r>
            <a:r>
              <a:rPr lang="en-AU" i="1" dirty="0"/>
              <a:t>could</a:t>
            </a:r>
            <a:r>
              <a:rPr lang="en-AU" dirty="0"/>
              <a:t> still happen if follow-up continued. The observation is </a:t>
            </a:r>
            <a:r>
              <a:rPr lang="en-AU" b="1" dirty="0"/>
              <a:t>incomplete</a:t>
            </a:r>
            <a:r>
              <a:rPr lang="en-AU" dirty="0"/>
              <a:t>, but the participant is still hypothetically “at risk”.</a:t>
            </a:r>
            <a:r>
              <a:rPr lang="en-US" dirty="0">
                <a:solidFill>
                  <a:srgbClr val="000000"/>
                </a:solidFill>
                <a:latin typeface="Calisto MT"/>
              </a:rPr>
              <a:t> </a:t>
            </a:r>
          </a:p>
          <a:p>
            <a:pPr lvl="0">
              <a:spcBef>
                <a:spcPts val="1800"/>
              </a:spcBef>
              <a:defRPr/>
            </a:pPr>
            <a:r>
              <a:rPr lang="en-US" b="1" dirty="0">
                <a:solidFill>
                  <a:srgbClr val="000000"/>
                </a:solidFill>
                <a:latin typeface="Calisto MT"/>
              </a:rPr>
              <a:t>Assumption:</a:t>
            </a:r>
            <a:r>
              <a:rPr lang="en-US" dirty="0">
                <a:solidFill>
                  <a:srgbClr val="000000"/>
                </a:solidFill>
                <a:latin typeface="Calisto MT"/>
              </a:rPr>
              <a:t> We assume </a:t>
            </a:r>
            <a:r>
              <a:rPr lang="en-US" b="1" dirty="0">
                <a:solidFill>
                  <a:srgbClr val="000000"/>
                </a:solidFill>
                <a:latin typeface="Calisto MT"/>
              </a:rPr>
              <a:t>non-informative censoring</a:t>
            </a:r>
            <a:r>
              <a:rPr lang="en-US" dirty="0">
                <a:solidFill>
                  <a:srgbClr val="000000"/>
                </a:solidFill>
                <a:latin typeface="Calisto MT"/>
              </a:rPr>
              <a:t>. </a:t>
            </a:r>
            <a:r>
              <a:rPr lang="en-AU" dirty="0"/>
              <a:t>This means the reason for censoring is unrelated to the probability of the event happening. A censored participant is assumed to have the </a:t>
            </a:r>
            <a:r>
              <a:rPr lang="en-AU" b="1" dirty="0"/>
              <a:t>same future risk </a:t>
            </a:r>
            <a:r>
              <a:rPr lang="en-AU" dirty="0"/>
              <a:t>of experiencing the event as those still being observed.</a:t>
            </a:r>
            <a:endParaRPr lang="en-US" b="1" dirty="0"/>
          </a:p>
          <a:p>
            <a:pPr marL="0" indent="0">
              <a:buNone/>
            </a:pPr>
            <a:endParaRPr lang="en-US" dirty="0"/>
          </a:p>
        </p:txBody>
      </p:sp>
      <p:sp>
        <p:nvSpPr>
          <p:cNvPr id="4" name="Footer Placeholder 3">
            <a:extLst>
              <a:ext uri="{FF2B5EF4-FFF2-40B4-BE49-F238E27FC236}">
                <a16:creationId xmlns:a16="http://schemas.microsoft.com/office/drawing/2014/main" id="{ECBDA2B9-9F14-4D6C-0EE7-627E92BE43BD}"/>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588323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15F42-DAA5-BAA7-5550-56E19C38B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05154-AAD6-6332-420F-797F6B0A56E5}"/>
              </a:ext>
            </a:extLst>
          </p:cNvPr>
          <p:cNvSpPr>
            <a:spLocks noGrp="1"/>
          </p:cNvSpPr>
          <p:nvPr>
            <p:ph type="title"/>
          </p:nvPr>
        </p:nvSpPr>
        <p:spPr>
          <a:xfrm>
            <a:off x="700087" y="909637"/>
            <a:ext cx="7944291" cy="1307592"/>
          </a:xfrm>
        </p:spPr>
        <p:txBody>
          <a:bodyPr>
            <a:normAutofit/>
          </a:bodyPr>
          <a:lstStyle/>
          <a:p>
            <a:r>
              <a:rPr lang="en-US" dirty="0"/>
              <a:t>R Data example – plotting </a:t>
            </a:r>
            <a:r>
              <a:rPr lang="en-US" dirty="0" err="1"/>
              <a:t>cif</a:t>
            </a:r>
            <a:endParaRPr lang="en-AU" dirty="0"/>
          </a:p>
        </p:txBody>
      </p:sp>
      <p:sp>
        <p:nvSpPr>
          <p:cNvPr id="10" name="Content Placeholder 9">
            <a:extLst>
              <a:ext uri="{FF2B5EF4-FFF2-40B4-BE49-F238E27FC236}">
                <a16:creationId xmlns:a16="http://schemas.microsoft.com/office/drawing/2014/main" id="{1311E5B2-5234-2520-E74F-4718D28A599C}"/>
              </a:ext>
            </a:extLst>
          </p:cNvPr>
          <p:cNvSpPr>
            <a:spLocks noGrp="1"/>
          </p:cNvSpPr>
          <p:nvPr>
            <p:ph idx="1"/>
          </p:nvPr>
        </p:nvSpPr>
        <p:spPr>
          <a:xfrm>
            <a:off x="742760" y="1828612"/>
            <a:ext cx="10966640" cy="4739256"/>
          </a:xfrm>
        </p:spPr>
        <p:txBody>
          <a:bodyPr>
            <a:normAutofit/>
          </a:bodyPr>
          <a:lstStyle/>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35FE039E-4B52-CFEC-D065-56A50D200E8F}"/>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14" name="Picture 13">
            <a:extLst>
              <a:ext uri="{FF2B5EF4-FFF2-40B4-BE49-F238E27FC236}">
                <a16:creationId xmlns:a16="http://schemas.microsoft.com/office/drawing/2014/main" id="{555F522B-009D-3149-B654-F2A7FA00231D}"/>
              </a:ext>
            </a:extLst>
          </p:cNvPr>
          <p:cNvPicPr>
            <a:picLocks noChangeAspect="1"/>
          </p:cNvPicPr>
          <p:nvPr/>
        </p:nvPicPr>
        <p:blipFill>
          <a:blip r:embed="rId3"/>
          <a:stretch>
            <a:fillRect/>
          </a:stretch>
        </p:blipFill>
        <p:spPr>
          <a:xfrm>
            <a:off x="5643966" y="3136204"/>
            <a:ext cx="6000823" cy="3703365"/>
          </a:xfrm>
          <a:prstGeom prst="rect">
            <a:avLst/>
          </a:prstGeom>
        </p:spPr>
      </p:pic>
      <p:pic>
        <p:nvPicPr>
          <p:cNvPr id="16" name="Picture 15">
            <a:extLst>
              <a:ext uri="{FF2B5EF4-FFF2-40B4-BE49-F238E27FC236}">
                <a16:creationId xmlns:a16="http://schemas.microsoft.com/office/drawing/2014/main" id="{4D750AA9-8BDF-2E16-A1F0-4308E46AA89A}"/>
              </a:ext>
            </a:extLst>
          </p:cNvPr>
          <p:cNvPicPr>
            <a:picLocks noChangeAspect="1"/>
          </p:cNvPicPr>
          <p:nvPr/>
        </p:nvPicPr>
        <p:blipFill>
          <a:blip r:embed="rId4"/>
          <a:stretch>
            <a:fillRect/>
          </a:stretch>
        </p:blipFill>
        <p:spPr>
          <a:xfrm>
            <a:off x="827940" y="1675005"/>
            <a:ext cx="6906348" cy="1461199"/>
          </a:xfrm>
          <a:prstGeom prst="rect">
            <a:avLst/>
          </a:prstGeom>
        </p:spPr>
      </p:pic>
    </p:spTree>
    <p:extLst>
      <p:ext uri="{BB962C8B-B14F-4D97-AF65-F5344CB8AC3E}">
        <p14:creationId xmlns:p14="http://schemas.microsoft.com/office/powerpoint/2010/main" val="15949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1F9AA-D2AC-0CAE-D719-64E9B6474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3342D-BF6F-73E4-0DAF-991F2745720B}"/>
              </a:ext>
            </a:extLst>
          </p:cNvPr>
          <p:cNvSpPr>
            <a:spLocks noGrp="1"/>
          </p:cNvSpPr>
          <p:nvPr>
            <p:ph type="title"/>
          </p:nvPr>
        </p:nvSpPr>
        <p:spPr>
          <a:xfrm>
            <a:off x="700087" y="909637"/>
            <a:ext cx="9550817" cy="1307592"/>
          </a:xfrm>
        </p:spPr>
        <p:txBody>
          <a:bodyPr>
            <a:normAutofit/>
          </a:bodyPr>
          <a:lstStyle/>
          <a:p>
            <a:r>
              <a:rPr lang="en-US" dirty="0"/>
              <a:t>R Data example – naïve km estimates</a:t>
            </a:r>
            <a:endParaRPr lang="en-AU" dirty="0"/>
          </a:p>
        </p:txBody>
      </p:sp>
      <p:sp>
        <p:nvSpPr>
          <p:cNvPr id="10" name="Content Placeholder 9">
            <a:extLst>
              <a:ext uri="{FF2B5EF4-FFF2-40B4-BE49-F238E27FC236}">
                <a16:creationId xmlns:a16="http://schemas.microsoft.com/office/drawing/2014/main" id="{6D52A82B-F965-209A-6C71-BE3C13A1BE40}"/>
              </a:ext>
            </a:extLst>
          </p:cNvPr>
          <p:cNvSpPr>
            <a:spLocks noGrp="1"/>
          </p:cNvSpPr>
          <p:nvPr>
            <p:ph idx="1"/>
          </p:nvPr>
        </p:nvSpPr>
        <p:spPr>
          <a:xfrm>
            <a:off x="800101" y="1617094"/>
            <a:ext cx="10966640" cy="4739256"/>
          </a:xfrm>
        </p:spPr>
        <p:txBody>
          <a:bodyPr>
            <a:normAutofit/>
          </a:bodyPr>
          <a:lstStyle/>
          <a:p>
            <a:r>
              <a:rPr lang="en-US" dirty="0"/>
              <a:t>Naïve KM estimates for progression, treating competing deaths as censored:</a:t>
            </a:r>
            <a:endParaRPr lang="en-US" dirty="0">
              <a:cs typeface="Courier New" panose="02070309020205020404" pitchFamily="49" charset="0"/>
            </a:endParaRPr>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D9E7161E-7FE5-42DA-7A53-3C8004DA2B9A}"/>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A8E75C9D-24F1-CAA2-CF3F-AB39B02D0D35}"/>
              </a:ext>
            </a:extLst>
          </p:cNvPr>
          <p:cNvPicPr>
            <a:picLocks noChangeAspect="1"/>
          </p:cNvPicPr>
          <p:nvPr/>
        </p:nvPicPr>
        <p:blipFill>
          <a:blip r:embed="rId3"/>
          <a:stretch>
            <a:fillRect/>
          </a:stretch>
        </p:blipFill>
        <p:spPr>
          <a:xfrm>
            <a:off x="1140851" y="2082092"/>
            <a:ext cx="8205927" cy="3993226"/>
          </a:xfrm>
          <a:prstGeom prst="rect">
            <a:avLst/>
          </a:prstGeom>
        </p:spPr>
      </p:pic>
    </p:spTree>
    <p:extLst>
      <p:ext uri="{BB962C8B-B14F-4D97-AF65-F5344CB8AC3E}">
        <p14:creationId xmlns:p14="http://schemas.microsoft.com/office/powerpoint/2010/main" val="27847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9F8B4-98A2-DA8C-9676-F99179150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4C1186-D6E8-0BA0-A0EE-89777EB4A301}"/>
              </a:ext>
            </a:extLst>
          </p:cNvPr>
          <p:cNvSpPr>
            <a:spLocks noGrp="1"/>
          </p:cNvSpPr>
          <p:nvPr>
            <p:ph type="title"/>
          </p:nvPr>
        </p:nvSpPr>
        <p:spPr>
          <a:xfrm>
            <a:off x="700087" y="909637"/>
            <a:ext cx="10691811" cy="1307592"/>
          </a:xfrm>
        </p:spPr>
        <p:txBody>
          <a:bodyPr>
            <a:normAutofit fontScale="90000"/>
          </a:bodyPr>
          <a:lstStyle/>
          <a:p>
            <a:r>
              <a:rPr lang="en-US" dirty="0"/>
              <a:t>R Data example – comparison of estimates </a:t>
            </a:r>
            <a:endParaRPr lang="en-AU"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5C658972-B85E-7608-BACD-A80A00F1A34F}"/>
                  </a:ext>
                </a:extLst>
              </p:cNvPr>
              <p:cNvSpPr>
                <a:spLocks noGrp="1"/>
              </p:cNvSpPr>
              <p:nvPr>
                <p:ph idx="1"/>
              </p:nvPr>
            </p:nvSpPr>
            <p:spPr>
              <a:xfrm>
                <a:off x="800101" y="1617094"/>
                <a:ext cx="10966640" cy="4739256"/>
              </a:xfrm>
            </p:spPr>
            <p:txBody>
              <a:bodyPr>
                <a:normAutofit/>
              </a:bodyPr>
              <a:lstStyle/>
              <a:p>
                <a:r>
                  <a:rPr lang="en-US" dirty="0"/>
                  <a:t>Comparison of cumulative incidences with the naïve KM estimates</a:t>
                </a:r>
                <a:endParaRPr lang="en-US" dirty="0">
                  <a:cs typeface="Courier New" panose="02070309020205020404" pitchFamily="49" charset="0"/>
                </a:endParaRPr>
              </a:p>
              <a:p>
                <a:endParaRPr lang="en-US" dirty="0"/>
              </a:p>
              <a:p>
                <a:endParaRPr lang="en-US" dirty="0"/>
              </a:p>
              <a:p>
                <a:endParaRPr lang="en-US" dirty="0"/>
              </a:p>
              <a:p>
                <a:endParaRPr lang="en-US" dirty="0"/>
              </a:p>
              <a:p>
                <a:endParaRPr lang="en-US" dirty="0"/>
              </a:p>
              <a:p>
                <a:pPr marL="0" indent="0">
                  <a:spcBef>
                    <a:spcPts val="0"/>
                  </a:spcBef>
                  <a:buNone/>
                </a:pPr>
                <a:endParaRPr lang="en-US" dirty="0"/>
              </a:p>
              <a:p>
                <a:r>
                  <a:rPr lang="en-US" dirty="0"/>
                  <a:t>Note: </a:t>
                </a:r>
                <a14:m>
                  <m:oMath xmlns:m="http://schemas.openxmlformats.org/officeDocument/2006/math">
                    <m:sSub>
                      <m:sSubPr>
                        <m:ctrlPr>
                          <a:rPr lang="en-AU" i="1">
                            <a:latin typeface="Cambria Math" panose="02040503050406030204" pitchFamily="18" charset="0"/>
                          </a:rPr>
                        </m:ctrlPr>
                      </m:sSubPr>
                      <m:e>
                        <m:acc>
                          <m:accPr>
                            <m:chr m:val="̂"/>
                            <m:ctrlPr>
                              <a:rPr lang="en-AU" i="1">
                                <a:latin typeface="Cambria Math" panose="02040503050406030204" pitchFamily="18" charset="0"/>
                              </a:rPr>
                            </m:ctrlPr>
                          </m:accPr>
                          <m:e>
                            <m:r>
                              <a:rPr lang="en-US" b="0" i="1">
                                <a:latin typeface="Cambria Math" panose="02040503050406030204" pitchFamily="18" charset="0"/>
                              </a:rPr>
                              <m:t>𝐹</m:t>
                            </m:r>
                          </m:e>
                        </m:acc>
                      </m:e>
                      <m:sub>
                        <m:r>
                          <a:rPr lang="en-US" b="0" i="1">
                            <a:latin typeface="Cambria Math" panose="02040503050406030204" pitchFamily="18" charset="0"/>
                          </a:rPr>
                          <m:t>1</m:t>
                        </m:r>
                      </m:sub>
                    </m:sSub>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r>
                  <a:rPr lang="en-AU" dirty="0"/>
                  <a:t> + </a:t>
                </a:r>
                <a14:m>
                  <m:oMath xmlns:m="http://schemas.openxmlformats.org/officeDocument/2006/math">
                    <m:sSub>
                      <m:sSubPr>
                        <m:ctrlPr>
                          <a:rPr lang="en-AU" i="1">
                            <a:latin typeface="Cambria Math" panose="02040503050406030204" pitchFamily="18" charset="0"/>
                          </a:rPr>
                        </m:ctrlPr>
                      </m:sSubPr>
                      <m:e>
                        <m:acc>
                          <m:accPr>
                            <m:chr m:val="̂"/>
                            <m:ctrlPr>
                              <a:rPr lang="en-AU" i="1">
                                <a:latin typeface="Cambria Math" panose="02040503050406030204" pitchFamily="18" charset="0"/>
                              </a:rPr>
                            </m:ctrlPr>
                          </m:accPr>
                          <m:e>
                            <m:r>
                              <a:rPr lang="en-US" b="0" i="1">
                                <a:latin typeface="Cambria Math" panose="02040503050406030204" pitchFamily="18" charset="0"/>
                              </a:rPr>
                              <m:t>𝐹</m:t>
                            </m:r>
                          </m:e>
                        </m:acc>
                      </m:e>
                      <m:sub>
                        <m:r>
                          <a:rPr lang="en-US" b="0" i="1">
                            <a:latin typeface="Cambria Math" panose="02040503050406030204" pitchFamily="18" charset="0"/>
                          </a:rPr>
                          <m:t>2</m:t>
                        </m:r>
                      </m:sub>
                    </m:sSub>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r>
                  <a:rPr lang="en-AU" dirty="0"/>
                  <a:t> = </a:t>
                </a:r>
                <a14:m>
                  <m:oMath xmlns:m="http://schemas.openxmlformats.org/officeDocument/2006/math">
                    <m:r>
                      <a:rPr lang="en-US" b="0" i="1">
                        <a:latin typeface="Cambria Math" panose="02040503050406030204" pitchFamily="18" charset="0"/>
                      </a:rPr>
                      <m:t>1−</m:t>
                    </m:r>
                    <m:r>
                      <a:rPr lang="en-US" b="0" i="1">
                        <a:latin typeface="Cambria Math" panose="02040503050406030204" pitchFamily="18" charset="0"/>
                      </a:rPr>
                      <m:t>𝑆</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r>
                  <a:rPr lang="en-AU" dirty="0"/>
                  <a:t>, whereas </a:t>
                </a:r>
                <a14:m>
                  <m:oMath xmlns:m="http://schemas.openxmlformats.org/officeDocument/2006/math">
                    <m:sSubSup>
                      <m:sSubSupPr>
                        <m:ctrlPr>
                          <a:rPr lang="en-AU" i="1">
                            <a:latin typeface="Cambria Math" panose="02040503050406030204" pitchFamily="18" charset="0"/>
                          </a:rPr>
                        </m:ctrlPr>
                      </m:sSubSupPr>
                      <m:e>
                        <m:acc>
                          <m:accPr>
                            <m:chr m:val="̂"/>
                            <m:ctrlPr>
                              <a:rPr lang="en-AU" i="1">
                                <a:latin typeface="Cambria Math" panose="02040503050406030204" pitchFamily="18" charset="0"/>
                              </a:rPr>
                            </m:ctrlPr>
                          </m:accPr>
                          <m:e>
                            <m:r>
                              <a:rPr lang="en-US" b="0" i="1">
                                <a:latin typeface="Cambria Math" panose="02040503050406030204" pitchFamily="18" charset="0"/>
                              </a:rPr>
                              <m:t>𝐹</m:t>
                            </m:r>
                          </m:e>
                        </m:acc>
                      </m:e>
                      <m:sub>
                        <m:r>
                          <a:rPr lang="en-US" b="0" i="1">
                            <a:latin typeface="Cambria Math" panose="02040503050406030204" pitchFamily="18" charset="0"/>
                          </a:rPr>
                          <m:t>1</m:t>
                        </m:r>
                      </m:sub>
                      <m:sup>
                        <m:r>
                          <a:rPr lang="en-US" b="0" i="1">
                            <a:latin typeface="Cambria Math" panose="02040503050406030204" pitchFamily="18" charset="0"/>
                          </a:rPr>
                          <m:t>𝑛𝑎𝑖𝑣𝑒</m:t>
                        </m:r>
                      </m:sup>
                    </m:sSubSup>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r>
                  <a:rPr lang="en-AU" dirty="0"/>
                  <a:t> + </a:t>
                </a:r>
                <a14:m>
                  <m:oMath xmlns:m="http://schemas.openxmlformats.org/officeDocument/2006/math">
                    <m:sSubSup>
                      <m:sSubSupPr>
                        <m:ctrlPr>
                          <a:rPr lang="en-AU" i="1">
                            <a:latin typeface="Cambria Math" panose="02040503050406030204" pitchFamily="18" charset="0"/>
                          </a:rPr>
                        </m:ctrlPr>
                      </m:sSubSupPr>
                      <m:e>
                        <m:acc>
                          <m:accPr>
                            <m:chr m:val="̂"/>
                            <m:ctrlPr>
                              <a:rPr lang="en-AU" i="1">
                                <a:latin typeface="Cambria Math" panose="02040503050406030204" pitchFamily="18" charset="0"/>
                              </a:rPr>
                            </m:ctrlPr>
                          </m:accPr>
                          <m:e>
                            <m:r>
                              <a:rPr lang="en-US" b="0" i="1">
                                <a:latin typeface="Cambria Math" panose="02040503050406030204" pitchFamily="18" charset="0"/>
                              </a:rPr>
                              <m:t>𝐹</m:t>
                            </m:r>
                          </m:e>
                        </m:acc>
                      </m:e>
                      <m:sub>
                        <m:r>
                          <a:rPr lang="en-US" b="0" i="1">
                            <a:latin typeface="Cambria Math" panose="02040503050406030204" pitchFamily="18" charset="0"/>
                          </a:rPr>
                          <m:t>2</m:t>
                        </m:r>
                      </m:sub>
                      <m:sup>
                        <m:r>
                          <a:rPr lang="en-US" b="0" i="1">
                            <a:latin typeface="Cambria Math" panose="02040503050406030204" pitchFamily="18" charset="0"/>
                          </a:rPr>
                          <m:t>𝑛𝑎𝑖𝑣𝑒</m:t>
                        </m:r>
                      </m:sup>
                    </m:sSubSup>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r>
                  <a:rPr lang="en-AU" dirty="0"/>
                  <a:t> &gt; </a:t>
                </a:r>
                <a14:m>
                  <m:oMath xmlns:m="http://schemas.openxmlformats.org/officeDocument/2006/math">
                    <m:r>
                      <a:rPr lang="en-US" b="0" i="1">
                        <a:latin typeface="Cambria Math" panose="02040503050406030204" pitchFamily="18" charset="0"/>
                      </a:rPr>
                      <m:t>1−</m:t>
                    </m:r>
                    <m:r>
                      <a:rPr lang="en-US" b="0" i="1">
                        <a:latin typeface="Cambria Math" panose="02040503050406030204" pitchFamily="18" charset="0"/>
                      </a:rPr>
                      <m:t>𝑆</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r>
                  <a:rPr lang="en-AU" dirty="0"/>
                  <a:t> and sums &gt; 1 after 15 months of follow-up</a:t>
                </a:r>
              </a:p>
              <a:p>
                <a:endParaRPr lang="en-AU" dirty="0"/>
              </a:p>
              <a:p>
                <a:endParaRPr lang="en-AU" dirty="0"/>
              </a:p>
              <a:p>
                <a:endParaRPr lang="en-AU" dirty="0"/>
              </a:p>
              <a:p>
                <a:endParaRPr lang="en-AU" dirty="0"/>
              </a:p>
              <a:p>
                <a:endParaRPr lang="en-AU" dirty="0"/>
              </a:p>
              <a:p>
                <a:endParaRPr lang="en-US" dirty="0"/>
              </a:p>
              <a:p>
                <a:pPr marL="0" indent="0">
                  <a:buNone/>
                </a:pPr>
                <a:endParaRPr lang="en-US" dirty="0"/>
              </a:p>
              <a:p>
                <a:pPr lvl="0"/>
                <a:endParaRPr lang="en-AU" dirty="0"/>
              </a:p>
            </p:txBody>
          </p:sp>
        </mc:Choice>
        <mc:Fallback xmlns="">
          <p:sp>
            <p:nvSpPr>
              <p:cNvPr id="10" name="Content Placeholder 9">
                <a:extLst>
                  <a:ext uri="{FF2B5EF4-FFF2-40B4-BE49-F238E27FC236}">
                    <a16:creationId xmlns:a16="http://schemas.microsoft.com/office/drawing/2014/main" id="{5C658972-B85E-7608-BACD-A80A00F1A34F}"/>
                  </a:ext>
                </a:extLst>
              </p:cNvPr>
              <p:cNvSpPr>
                <a:spLocks noGrp="1" noRot="1" noChangeAspect="1" noMove="1" noResize="1" noEditPoints="1" noAdjustHandles="1" noChangeArrowheads="1" noChangeShapeType="1" noTextEdit="1"/>
              </p:cNvSpPr>
              <p:nvPr>
                <p:ph idx="1"/>
              </p:nvPr>
            </p:nvSpPr>
            <p:spPr>
              <a:xfrm>
                <a:off x="800101" y="1617094"/>
                <a:ext cx="10966640" cy="4739256"/>
              </a:xfrm>
              <a:blipFill>
                <a:blip r:embed="rId3"/>
                <a:stretch>
                  <a:fillRect l="-500" t="-514"/>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150779E6-8DD1-5DEA-26C0-04CAD28C4EDC}"/>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1294DC6-AAD3-AAF4-0341-2400D37BE3C0}"/>
                  </a:ext>
                </a:extLst>
              </p:cNvPr>
              <p:cNvGraphicFramePr>
                <a:graphicFrameLocks noGrp="1"/>
              </p:cNvGraphicFramePr>
              <p:nvPr>
                <p:extLst>
                  <p:ext uri="{D42A27DB-BD31-4B8C-83A1-F6EECF244321}">
                    <p14:modId xmlns:p14="http://schemas.microsoft.com/office/powerpoint/2010/main" val="3637487700"/>
                  </p:ext>
                </p:extLst>
              </p:nvPr>
            </p:nvGraphicFramePr>
            <p:xfrm>
              <a:off x="1061038" y="2217229"/>
              <a:ext cx="8384619" cy="2128012"/>
            </p:xfrm>
            <a:graphic>
              <a:graphicData uri="http://schemas.openxmlformats.org/drawingml/2006/table">
                <a:tbl>
                  <a:tblPr firstRow="1" bandRow="1">
                    <a:tableStyleId>{5C22544A-7EE6-4342-B048-85BDC9FD1C3A}</a:tableStyleId>
                  </a:tblPr>
                  <a:tblGrid>
                    <a:gridCol w="1397437">
                      <a:extLst>
                        <a:ext uri="{9D8B030D-6E8A-4147-A177-3AD203B41FA5}">
                          <a16:colId xmlns:a16="http://schemas.microsoft.com/office/drawing/2014/main" val="1167759206"/>
                        </a:ext>
                      </a:extLst>
                    </a:gridCol>
                    <a:gridCol w="1796498">
                      <a:extLst>
                        <a:ext uri="{9D8B030D-6E8A-4147-A177-3AD203B41FA5}">
                          <a16:colId xmlns:a16="http://schemas.microsoft.com/office/drawing/2014/main" val="2794415800"/>
                        </a:ext>
                      </a:extLst>
                    </a:gridCol>
                    <a:gridCol w="1458664">
                      <a:extLst>
                        <a:ext uri="{9D8B030D-6E8A-4147-A177-3AD203B41FA5}">
                          <a16:colId xmlns:a16="http://schemas.microsoft.com/office/drawing/2014/main" val="2055445945"/>
                        </a:ext>
                      </a:extLst>
                    </a:gridCol>
                    <a:gridCol w="1215554">
                      <a:extLst>
                        <a:ext uri="{9D8B030D-6E8A-4147-A177-3AD203B41FA5}">
                          <a16:colId xmlns:a16="http://schemas.microsoft.com/office/drawing/2014/main" val="3872922142"/>
                        </a:ext>
                      </a:extLst>
                    </a:gridCol>
                    <a:gridCol w="1614254">
                      <a:extLst>
                        <a:ext uri="{9D8B030D-6E8A-4147-A177-3AD203B41FA5}">
                          <a16:colId xmlns:a16="http://schemas.microsoft.com/office/drawing/2014/main" val="1434206377"/>
                        </a:ext>
                      </a:extLst>
                    </a:gridCol>
                    <a:gridCol w="902212">
                      <a:extLst>
                        <a:ext uri="{9D8B030D-6E8A-4147-A177-3AD203B41FA5}">
                          <a16:colId xmlns:a16="http://schemas.microsoft.com/office/drawing/2014/main" val="1365169985"/>
                        </a:ext>
                      </a:extLst>
                    </a:gridCol>
                  </a:tblGrid>
                  <a:tr h="370840">
                    <a:tc>
                      <a:txBody>
                        <a:bodyPr/>
                        <a:lstStyle/>
                        <a:p>
                          <a:r>
                            <a:rPr lang="en-US" dirty="0"/>
                            <a:t>Time (months)</a:t>
                          </a:r>
                          <a:endParaRPr lang="en-AU"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𝑺</m:t>
                                </m:r>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m:oMathPara>
                          </a14:m>
                          <a:endParaRPr lang="en-AU" dirty="0"/>
                        </a:p>
                        <a:p>
                          <a:r>
                            <a:rPr lang="en-AU" dirty="0"/>
                            <a:t>Any event</a:t>
                          </a:r>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acc>
                                      <m:accPr>
                                        <m:chr m:val="̂"/>
                                        <m:ctrlPr>
                                          <a:rPr lang="en-AU" i="1" smtClean="0">
                                            <a:latin typeface="Cambria Math" panose="02040503050406030204" pitchFamily="18" charset="0"/>
                                          </a:rPr>
                                        </m:ctrlPr>
                                      </m:accPr>
                                      <m:e>
                                        <m:r>
                                          <a:rPr lang="en-US" b="1" i="1" smtClean="0">
                                            <a:latin typeface="Cambria Math" panose="02040503050406030204" pitchFamily="18" charset="0"/>
                                          </a:rPr>
                                          <m:t>𝑭</m:t>
                                        </m:r>
                                      </m:e>
                                    </m:acc>
                                  </m:e>
                                  <m:sub>
                                    <m:r>
                                      <a:rPr lang="en-US" b="1" i="1" smtClean="0">
                                        <a:latin typeface="Cambria Math" panose="02040503050406030204" pitchFamily="18" charset="0"/>
                                      </a:rPr>
                                      <m:t>𝟏</m:t>
                                    </m:r>
                                  </m:sub>
                                  <m:sup>
                                    <m:r>
                                      <a:rPr lang="en-US" b="1" i="1" smtClean="0">
                                        <a:latin typeface="Cambria Math" panose="02040503050406030204" pitchFamily="18" charset="0"/>
                                      </a:rPr>
                                      <m:t>𝒏𝒂𝒊𝒗𝒆</m:t>
                                    </m:r>
                                  </m:sup>
                                </m:sSubSup>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m:oMathPara>
                          </a14:m>
                          <a:endParaRPr lang="en-AU" dirty="0"/>
                        </a:p>
                        <a:p>
                          <a:r>
                            <a:rPr lang="en-AU" dirty="0"/>
                            <a:t>Progression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acc>
                                      <m:accPr>
                                        <m:chr m:val="̂"/>
                                        <m:ctrlPr>
                                          <a:rPr lang="en-AU" i="1" smtClean="0">
                                            <a:latin typeface="Cambria Math" panose="02040503050406030204" pitchFamily="18" charset="0"/>
                                          </a:rPr>
                                        </m:ctrlPr>
                                      </m:accPr>
                                      <m:e>
                                        <m:r>
                                          <a:rPr lang="en-US" b="1" i="1" smtClean="0">
                                            <a:latin typeface="Cambria Math" panose="02040503050406030204" pitchFamily="18" charset="0"/>
                                          </a:rPr>
                                          <m:t>𝑭</m:t>
                                        </m:r>
                                      </m:e>
                                    </m:acc>
                                  </m:e>
                                  <m:sub>
                                    <m:r>
                                      <a:rPr lang="en-US" b="1" i="1" smtClean="0">
                                        <a:latin typeface="Cambria Math" panose="02040503050406030204" pitchFamily="18" charset="0"/>
                                      </a:rPr>
                                      <m:t>𝟐</m:t>
                                    </m:r>
                                  </m:sub>
                                  <m:sup>
                                    <m:r>
                                      <a:rPr lang="en-US" b="1" i="1" smtClean="0">
                                        <a:latin typeface="Cambria Math" panose="02040503050406030204" pitchFamily="18" charset="0"/>
                                      </a:rPr>
                                      <m:t>𝒏𝒂𝒊𝒗𝒆</m:t>
                                    </m:r>
                                  </m:sup>
                                </m:sSubSup>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m:oMathPara>
                          </a14:m>
                          <a:endParaRPr lang="en-AU" dirty="0"/>
                        </a:p>
                        <a:p>
                          <a:r>
                            <a:rPr lang="en-AU" dirty="0"/>
                            <a:t>Death</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acc>
                                      <m:accPr>
                                        <m:chr m:val="̂"/>
                                        <m:ctrlPr>
                                          <a:rPr lang="en-AU" i="1" smtClean="0">
                                            <a:latin typeface="Cambria Math" panose="02040503050406030204" pitchFamily="18" charset="0"/>
                                          </a:rPr>
                                        </m:ctrlPr>
                                      </m:accPr>
                                      <m:e>
                                        <m:r>
                                          <a:rPr lang="en-US" b="1" i="1" smtClean="0">
                                            <a:latin typeface="Cambria Math" panose="02040503050406030204" pitchFamily="18" charset="0"/>
                                          </a:rPr>
                                          <m:t>𝑭</m:t>
                                        </m:r>
                                      </m:e>
                                    </m:acc>
                                  </m:e>
                                  <m:sub>
                                    <m:r>
                                      <a:rPr lang="en-US" b="1" i="1" smtClean="0">
                                        <a:latin typeface="Cambria Math" panose="02040503050406030204" pitchFamily="18" charset="0"/>
                                      </a:rPr>
                                      <m:t>𝟏</m:t>
                                    </m:r>
                                  </m:sub>
                                </m:sSub>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m:oMathPara>
                          </a14:m>
                          <a:endParaRPr lang="en-AU" dirty="0"/>
                        </a:p>
                        <a:p>
                          <a:r>
                            <a:rPr lang="en-AU" dirty="0"/>
                            <a:t>Progression</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acc>
                                      <m:accPr>
                                        <m:chr m:val="̂"/>
                                        <m:ctrlPr>
                                          <a:rPr lang="en-AU" i="1" smtClean="0">
                                            <a:latin typeface="Cambria Math" panose="02040503050406030204" pitchFamily="18" charset="0"/>
                                          </a:rPr>
                                        </m:ctrlPr>
                                      </m:accPr>
                                      <m:e>
                                        <m:r>
                                          <a:rPr lang="en-US" b="1" i="1" smtClean="0">
                                            <a:latin typeface="Cambria Math" panose="02040503050406030204" pitchFamily="18" charset="0"/>
                                          </a:rPr>
                                          <m:t>𝑭</m:t>
                                        </m:r>
                                      </m:e>
                                    </m:acc>
                                  </m:e>
                                  <m:sub>
                                    <m:r>
                                      <a:rPr lang="en-US" b="1" i="1" smtClean="0">
                                        <a:latin typeface="Cambria Math" panose="02040503050406030204" pitchFamily="18" charset="0"/>
                                      </a:rPr>
                                      <m:t>𝟐</m:t>
                                    </m:r>
                                  </m:sub>
                                </m:sSub>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m:oMathPara>
                          </a14:m>
                          <a:endParaRPr lang="en-AU" dirty="0"/>
                        </a:p>
                        <a:p>
                          <a:r>
                            <a:rPr lang="en-AU" dirty="0"/>
                            <a:t>Death</a:t>
                          </a:r>
                        </a:p>
                      </a:txBody>
                      <a:tcPr/>
                    </a:tc>
                    <a:extLst>
                      <a:ext uri="{0D108BD9-81ED-4DB2-BD59-A6C34878D82A}">
                        <a16:rowId xmlns:a16="http://schemas.microsoft.com/office/drawing/2014/main" val="3786596622"/>
                      </a:ext>
                    </a:extLst>
                  </a:tr>
                  <a:tr h="370840">
                    <a:tc>
                      <a:txBody>
                        <a:bodyPr/>
                        <a:lstStyle/>
                        <a:p>
                          <a:r>
                            <a:rPr lang="en-US" dirty="0"/>
                            <a:t>5</a:t>
                          </a:r>
                          <a:endParaRPr lang="en-AU" dirty="0"/>
                        </a:p>
                      </a:txBody>
                      <a:tcPr/>
                    </a:tc>
                    <a:tc>
                      <a:txBody>
                        <a:bodyPr/>
                        <a:lstStyle/>
                        <a:p>
                          <a:r>
                            <a:rPr lang="en-US" dirty="0"/>
                            <a:t>0.675</a:t>
                          </a:r>
                          <a:endParaRPr lang="en-AU" dirty="0"/>
                        </a:p>
                      </a:txBody>
                      <a:tcPr/>
                    </a:tc>
                    <a:tc>
                      <a:txBody>
                        <a:bodyPr/>
                        <a:lstStyle/>
                        <a:p>
                          <a:r>
                            <a:rPr lang="en-US" dirty="0"/>
                            <a:t>0.612</a:t>
                          </a:r>
                          <a:endParaRPr lang="en-AU" dirty="0"/>
                        </a:p>
                      </a:txBody>
                      <a:tcPr/>
                    </a:tc>
                    <a:tc>
                      <a:txBody>
                        <a:bodyPr/>
                        <a:lstStyle/>
                        <a:p>
                          <a:r>
                            <a:rPr lang="en-US" dirty="0"/>
                            <a:t>0.161</a:t>
                          </a:r>
                          <a:endParaRPr lang="en-AU" dirty="0"/>
                        </a:p>
                      </a:txBody>
                      <a:tcPr/>
                    </a:tc>
                    <a:tc>
                      <a:txBody>
                        <a:bodyPr/>
                        <a:lstStyle/>
                        <a:p>
                          <a:r>
                            <a:rPr lang="en-US" dirty="0"/>
                            <a:t>0.561</a:t>
                          </a:r>
                          <a:endParaRPr lang="en-AU" dirty="0"/>
                        </a:p>
                      </a:txBody>
                      <a:tcPr/>
                    </a:tc>
                    <a:tc>
                      <a:txBody>
                        <a:bodyPr/>
                        <a:lstStyle/>
                        <a:p>
                          <a:r>
                            <a:rPr lang="en-US" dirty="0"/>
                            <a:t>0.114</a:t>
                          </a:r>
                          <a:endParaRPr lang="en-AU" dirty="0"/>
                        </a:p>
                      </a:txBody>
                      <a:tcPr/>
                    </a:tc>
                    <a:extLst>
                      <a:ext uri="{0D108BD9-81ED-4DB2-BD59-A6C34878D82A}">
                        <a16:rowId xmlns:a16="http://schemas.microsoft.com/office/drawing/2014/main" val="1501681666"/>
                      </a:ext>
                    </a:extLst>
                  </a:tr>
                  <a:tr h="123613">
                    <a:tc>
                      <a:txBody>
                        <a:bodyPr/>
                        <a:lstStyle/>
                        <a:p>
                          <a:r>
                            <a:rPr lang="en-US" dirty="0"/>
                            <a:t>10</a:t>
                          </a:r>
                          <a:endParaRPr lang="en-AU" dirty="0"/>
                        </a:p>
                      </a:txBody>
                      <a:tcPr/>
                    </a:tc>
                    <a:tc>
                      <a:txBody>
                        <a:bodyPr/>
                        <a:lstStyle/>
                        <a:p>
                          <a:r>
                            <a:rPr lang="en-US" dirty="0"/>
                            <a:t>0.791</a:t>
                          </a:r>
                          <a:endParaRPr lang="en-AU" dirty="0"/>
                        </a:p>
                      </a:txBody>
                      <a:tcPr/>
                    </a:tc>
                    <a:tc>
                      <a:txBody>
                        <a:bodyPr/>
                        <a:lstStyle/>
                        <a:p>
                          <a:r>
                            <a:rPr lang="en-US" dirty="0"/>
                            <a:t>0.725</a:t>
                          </a:r>
                          <a:endParaRPr lang="en-AU" dirty="0"/>
                        </a:p>
                      </a:txBody>
                      <a:tcPr/>
                    </a:tc>
                    <a:tc>
                      <a:txBody>
                        <a:bodyPr/>
                        <a:lstStyle/>
                        <a:p>
                          <a:r>
                            <a:rPr lang="en-US" dirty="0"/>
                            <a:t>0.239</a:t>
                          </a:r>
                          <a:endParaRPr lang="en-AU" dirty="0"/>
                        </a:p>
                      </a:txBody>
                      <a:tcPr/>
                    </a:tc>
                    <a:tc>
                      <a:txBody>
                        <a:bodyPr/>
                        <a:lstStyle/>
                        <a:p>
                          <a:r>
                            <a:rPr lang="en-US" dirty="0"/>
                            <a:t>0.652</a:t>
                          </a:r>
                          <a:endParaRPr lang="en-AU" dirty="0"/>
                        </a:p>
                      </a:txBody>
                      <a:tcPr/>
                    </a:tc>
                    <a:tc>
                      <a:txBody>
                        <a:bodyPr/>
                        <a:lstStyle/>
                        <a:p>
                          <a:r>
                            <a:rPr lang="en-US" dirty="0"/>
                            <a:t>0.139</a:t>
                          </a:r>
                          <a:endParaRPr lang="en-AU" dirty="0"/>
                        </a:p>
                      </a:txBody>
                      <a:tcPr/>
                    </a:tc>
                    <a:extLst>
                      <a:ext uri="{0D108BD9-81ED-4DB2-BD59-A6C34878D82A}">
                        <a16:rowId xmlns:a16="http://schemas.microsoft.com/office/drawing/2014/main" val="2461121585"/>
                      </a:ext>
                    </a:extLst>
                  </a:tr>
                  <a:tr h="242147">
                    <a:tc>
                      <a:txBody>
                        <a:bodyPr/>
                        <a:lstStyle/>
                        <a:p>
                          <a:r>
                            <a:rPr lang="en-US" dirty="0"/>
                            <a:t>15</a:t>
                          </a:r>
                          <a:endParaRPr lang="en-AU" dirty="0"/>
                        </a:p>
                      </a:txBody>
                      <a:tcPr/>
                    </a:tc>
                    <a:tc>
                      <a:txBody>
                        <a:bodyPr/>
                        <a:lstStyle/>
                        <a:p>
                          <a:r>
                            <a:rPr lang="en-US" dirty="0"/>
                            <a:t>0.826</a:t>
                          </a:r>
                          <a:endParaRPr lang="en-AU" dirty="0"/>
                        </a:p>
                      </a:txBody>
                      <a:tcPr/>
                    </a:tc>
                    <a:tc>
                      <a:txBody>
                        <a:bodyPr/>
                        <a:lstStyle/>
                        <a:p>
                          <a:r>
                            <a:rPr lang="en-US" dirty="0"/>
                            <a:t>0.744</a:t>
                          </a:r>
                          <a:endParaRPr lang="en-AU" dirty="0"/>
                        </a:p>
                      </a:txBody>
                      <a:tcPr/>
                    </a:tc>
                    <a:tc>
                      <a:txBody>
                        <a:bodyPr/>
                        <a:lstStyle/>
                        <a:p>
                          <a:r>
                            <a:rPr lang="en-US" dirty="0"/>
                            <a:t>0.320</a:t>
                          </a:r>
                          <a:endParaRPr lang="en-AU" dirty="0"/>
                        </a:p>
                      </a:txBody>
                      <a:tcPr/>
                    </a:tc>
                    <a:tc>
                      <a:txBody>
                        <a:bodyPr/>
                        <a:lstStyle/>
                        <a:p>
                          <a:r>
                            <a:rPr lang="en-US" dirty="0"/>
                            <a:t>0.665</a:t>
                          </a:r>
                          <a:endParaRPr lang="en-AU" dirty="0"/>
                        </a:p>
                      </a:txBody>
                      <a:tcPr/>
                    </a:tc>
                    <a:tc>
                      <a:txBody>
                        <a:bodyPr/>
                        <a:lstStyle/>
                        <a:p>
                          <a:r>
                            <a:rPr lang="en-US" dirty="0"/>
                            <a:t>0.161</a:t>
                          </a:r>
                          <a:endParaRPr lang="en-AU" dirty="0"/>
                        </a:p>
                      </a:txBody>
                      <a:tcPr/>
                    </a:tc>
                    <a:extLst>
                      <a:ext uri="{0D108BD9-81ED-4DB2-BD59-A6C34878D82A}">
                        <a16:rowId xmlns:a16="http://schemas.microsoft.com/office/drawing/2014/main" val="2992830050"/>
                      </a:ext>
                    </a:extLst>
                  </a:tr>
                  <a:tr h="123613">
                    <a:tc>
                      <a:txBody>
                        <a:bodyPr/>
                        <a:lstStyle/>
                        <a:p>
                          <a:r>
                            <a:rPr lang="en-US" dirty="0"/>
                            <a:t>20</a:t>
                          </a:r>
                          <a:endParaRPr lang="en-AU" dirty="0"/>
                        </a:p>
                      </a:txBody>
                      <a:tcPr/>
                    </a:tc>
                    <a:tc>
                      <a:txBody>
                        <a:bodyPr/>
                        <a:lstStyle/>
                        <a:p>
                          <a:r>
                            <a:rPr lang="en-US" dirty="0"/>
                            <a:t>0.851</a:t>
                          </a:r>
                          <a:endParaRPr lang="en-AU" dirty="0"/>
                        </a:p>
                      </a:txBody>
                      <a:tcPr/>
                    </a:tc>
                    <a:tc>
                      <a:txBody>
                        <a:bodyPr/>
                        <a:lstStyle/>
                        <a:p>
                          <a:r>
                            <a:rPr lang="en-US" dirty="0"/>
                            <a:t>0.756</a:t>
                          </a:r>
                          <a:endParaRPr lang="en-AU" dirty="0"/>
                        </a:p>
                      </a:txBody>
                      <a:tcPr/>
                    </a:tc>
                    <a:tc>
                      <a:txBody>
                        <a:bodyPr/>
                        <a:lstStyle/>
                        <a:p>
                          <a:r>
                            <a:rPr lang="en-US" dirty="0"/>
                            <a:t>0.391</a:t>
                          </a:r>
                          <a:endParaRPr lang="en-AU" dirty="0"/>
                        </a:p>
                      </a:txBody>
                      <a:tcPr/>
                    </a:tc>
                    <a:tc>
                      <a:txBody>
                        <a:bodyPr/>
                        <a:lstStyle/>
                        <a:p>
                          <a:r>
                            <a:rPr lang="en-US" dirty="0"/>
                            <a:t>0.673</a:t>
                          </a:r>
                          <a:endParaRPr lang="en-AU" dirty="0"/>
                        </a:p>
                      </a:txBody>
                      <a:tcPr/>
                    </a:tc>
                    <a:tc>
                      <a:txBody>
                        <a:bodyPr/>
                        <a:lstStyle/>
                        <a:p>
                          <a:r>
                            <a:rPr lang="en-US" dirty="0"/>
                            <a:t>0.179</a:t>
                          </a:r>
                          <a:endParaRPr lang="en-AU" dirty="0"/>
                        </a:p>
                      </a:txBody>
                      <a:tcPr/>
                    </a:tc>
                    <a:extLst>
                      <a:ext uri="{0D108BD9-81ED-4DB2-BD59-A6C34878D82A}">
                        <a16:rowId xmlns:a16="http://schemas.microsoft.com/office/drawing/2014/main" val="1596749604"/>
                      </a:ext>
                    </a:extLst>
                  </a:tr>
                </a:tbl>
              </a:graphicData>
            </a:graphic>
          </p:graphicFrame>
        </mc:Choice>
        <mc:Fallback xmlns="">
          <p:graphicFrame>
            <p:nvGraphicFramePr>
              <p:cNvPr id="5" name="Table 4">
                <a:extLst>
                  <a:ext uri="{FF2B5EF4-FFF2-40B4-BE49-F238E27FC236}">
                    <a16:creationId xmlns:a16="http://schemas.microsoft.com/office/drawing/2014/main" id="{E1294DC6-AAD3-AAF4-0341-2400D37BE3C0}"/>
                  </a:ext>
                </a:extLst>
              </p:cNvPr>
              <p:cNvGraphicFramePr>
                <a:graphicFrameLocks noGrp="1"/>
              </p:cNvGraphicFramePr>
              <p:nvPr>
                <p:extLst>
                  <p:ext uri="{D42A27DB-BD31-4B8C-83A1-F6EECF244321}">
                    <p14:modId xmlns:p14="http://schemas.microsoft.com/office/powerpoint/2010/main" val="3637487700"/>
                  </p:ext>
                </p:extLst>
              </p:nvPr>
            </p:nvGraphicFramePr>
            <p:xfrm>
              <a:off x="1061038" y="2217229"/>
              <a:ext cx="8384619" cy="2128012"/>
            </p:xfrm>
            <a:graphic>
              <a:graphicData uri="http://schemas.openxmlformats.org/drawingml/2006/table">
                <a:tbl>
                  <a:tblPr firstRow="1" bandRow="1">
                    <a:tableStyleId>{5C22544A-7EE6-4342-B048-85BDC9FD1C3A}</a:tableStyleId>
                  </a:tblPr>
                  <a:tblGrid>
                    <a:gridCol w="1397437">
                      <a:extLst>
                        <a:ext uri="{9D8B030D-6E8A-4147-A177-3AD203B41FA5}">
                          <a16:colId xmlns:a16="http://schemas.microsoft.com/office/drawing/2014/main" val="1167759206"/>
                        </a:ext>
                      </a:extLst>
                    </a:gridCol>
                    <a:gridCol w="1796498">
                      <a:extLst>
                        <a:ext uri="{9D8B030D-6E8A-4147-A177-3AD203B41FA5}">
                          <a16:colId xmlns:a16="http://schemas.microsoft.com/office/drawing/2014/main" val="2794415800"/>
                        </a:ext>
                      </a:extLst>
                    </a:gridCol>
                    <a:gridCol w="1458664">
                      <a:extLst>
                        <a:ext uri="{9D8B030D-6E8A-4147-A177-3AD203B41FA5}">
                          <a16:colId xmlns:a16="http://schemas.microsoft.com/office/drawing/2014/main" val="2055445945"/>
                        </a:ext>
                      </a:extLst>
                    </a:gridCol>
                    <a:gridCol w="1215554">
                      <a:extLst>
                        <a:ext uri="{9D8B030D-6E8A-4147-A177-3AD203B41FA5}">
                          <a16:colId xmlns:a16="http://schemas.microsoft.com/office/drawing/2014/main" val="3872922142"/>
                        </a:ext>
                      </a:extLst>
                    </a:gridCol>
                    <a:gridCol w="1614254">
                      <a:extLst>
                        <a:ext uri="{9D8B030D-6E8A-4147-A177-3AD203B41FA5}">
                          <a16:colId xmlns:a16="http://schemas.microsoft.com/office/drawing/2014/main" val="1434206377"/>
                        </a:ext>
                      </a:extLst>
                    </a:gridCol>
                    <a:gridCol w="902212">
                      <a:extLst>
                        <a:ext uri="{9D8B030D-6E8A-4147-A177-3AD203B41FA5}">
                          <a16:colId xmlns:a16="http://schemas.microsoft.com/office/drawing/2014/main" val="1365169985"/>
                        </a:ext>
                      </a:extLst>
                    </a:gridCol>
                  </a:tblGrid>
                  <a:tr h="659892">
                    <a:tc>
                      <a:txBody>
                        <a:bodyPr/>
                        <a:lstStyle/>
                        <a:p>
                          <a:r>
                            <a:rPr lang="en-US" dirty="0"/>
                            <a:t>Time (months)</a:t>
                          </a:r>
                          <a:endParaRPr lang="en-AU" dirty="0"/>
                        </a:p>
                      </a:txBody>
                      <a:tcPr/>
                    </a:tc>
                    <a:tc>
                      <a:txBody>
                        <a:bodyPr/>
                        <a:lstStyle/>
                        <a:p>
                          <a:endParaRPr lang="en-US"/>
                        </a:p>
                      </a:txBody>
                      <a:tcPr>
                        <a:blipFill>
                          <a:blip r:embed="rId4"/>
                          <a:stretch>
                            <a:fillRect l="-77966" t="-4587" r="-290169" b="-235780"/>
                          </a:stretch>
                        </a:blipFill>
                      </a:tcPr>
                    </a:tc>
                    <a:tc>
                      <a:txBody>
                        <a:bodyPr/>
                        <a:lstStyle/>
                        <a:p>
                          <a:endParaRPr lang="en-US"/>
                        </a:p>
                      </a:txBody>
                      <a:tcPr>
                        <a:blipFill>
                          <a:blip r:embed="rId4"/>
                          <a:stretch>
                            <a:fillRect l="-218750" t="-4587" r="-256667" b="-235780"/>
                          </a:stretch>
                        </a:blipFill>
                      </a:tcPr>
                    </a:tc>
                    <a:tc>
                      <a:txBody>
                        <a:bodyPr/>
                        <a:lstStyle/>
                        <a:p>
                          <a:endParaRPr lang="en-US"/>
                        </a:p>
                      </a:txBody>
                      <a:tcPr>
                        <a:blipFill>
                          <a:blip r:embed="rId4"/>
                          <a:stretch>
                            <a:fillRect l="-384422" t="-4587" r="-209548" b="-235780"/>
                          </a:stretch>
                        </a:blipFill>
                      </a:tcPr>
                    </a:tc>
                    <a:tc>
                      <a:txBody>
                        <a:bodyPr/>
                        <a:lstStyle/>
                        <a:p>
                          <a:endParaRPr lang="en-US"/>
                        </a:p>
                      </a:txBody>
                      <a:tcPr>
                        <a:blipFill>
                          <a:blip r:embed="rId4"/>
                          <a:stretch>
                            <a:fillRect l="-363774" t="-4587" r="-57358" b="-235780"/>
                          </a:stretch>
                        </a:blipFill>
                      </a:tcPr>
                    </a:tc>
                    <a:tc>
                      <a:txBody>
                        <a:bodyPr/>
                        <a:lstStyle/>
                        <a:p>
                          <a:endParaRPr lang="en-US"/>
                        </a:p>
                      </a:txBody>
                      <a:tcPr>
                        <a:blipFill>
                          <a:blip r:embed="rId4"/>
                          <a:stretch>
                            <a:fillRect l="-830405" t="-4587" r="-2703" b="-235780"/>
                          </a:stretch>
                        </a:blipFill>
                      </a:tcPr>
                    </a:tc>
                    <a:extLst>
                      <a:ext uri="{0D108BD9-81ED-4DB2-BD59-A6C34878D82A}">
                        <a16:rowId xmlns:a16="http://schemas.microsoft.com/office/drawing/2014/main" val="3786596622"/>
                      </a:ext>
                    </a:extLst>
                  </a:tr>
                  <a:tr h="370840">
                    <a:tc>
                      <a:txBody>
                        <a:bodyPr/>
                        <a:lstStyle/>
                        <a:p>
                          <a:r>
                            <a:rPr lang="en-US" dirty="0"/>
                            <a:t>5</a:t>
                          </a:r>
                          <a:endParaRPr lang="en-AU" dirty="0"/>
                        </a:p>
                      </a:txBody>
                      <a:tcPr/>
                    </a:tc>
                    <a:tc>
                      <a:txBody>
                        <a:bodyPr/>
                        <a:lstStyle/>
                        <a:p>
                          <a:r>
                            <a:rPr lang="en-US" dirty="0"/>
                            <a:t>0.675</a:t>
                          </a:r>
                          <a:endParaRPr lang="en-AU" dirty="0"/>
                        </a:p>
                      </a:txBody>
                      <a:tcPr/>
                    </a:tc>
                    <a:tc>
                      <a:txBody>
                        <a:bodyPr/>
                        <a:lstStyle/>
                        <a:p>
                          <a:r>
                            <a:rPr lang="en-US" dirty="0"/>
                            <a:t>0.612</a:t>
                          </a:r>
                          <a:endParaRPr lang="en-AU" dirty="0"/>
                        </a:p>
                      </a:txBody>
                      <a:tcPr/>
                    </a:tc>
                    <a:tc>
                      <a:txBody>
                        <a:bodyPr/>
                        <a:lstStyle/>
                        <a:p>
                          <a:r>
                            <a:rPr lang="en-US" dirty="0"/>
                            <a:t>0.161</a:t>
                          </a:r>
                          <a:endParaRPr lang="en-AU" dirty="0"/>
                        </a:p>
                      </a:txBody>
                      <a:tcPr/>
                    </a:tc>
                    <a:tc>
                      <a:txBody>
                        <a:bodyPr/>
                        <a:lstStyle/>
                        <a:p>
                          <a:r>
                            <a:rPr lang="en-US" dirty="0"/>
                            <a:t>0.561</a:t>
                          </a:r>
                          <a:endParaRPr lang="en-AU" dirty="0"/>
                        </a:p>
                      </a:txBody>
                      <a:tcPr/>
                    </a:tc>
                    <a:tc>
                      <a:txBody>
                        <a:bodyPr/>
                        <a:lstStyle/>
                        <a:p>
                          <a:r>
                            <a:rPr lang="en-US" dirty="0"/>
                            <a:t>0.114</a:t>
                          </a:r>
                          <a:endParaRPr lang="en-AU" dirty="0"/>
                        </a:p>
                      </a:txBody>
                      <a:tcPr/>
                    </a:tc>
                    <a:extLst>
                      <a:ext uri="{0D108BD9-81ED-4DB2-BD59-A6C34878D82A}">
                        <a16:rowId xmlns:a16="http://schemas.microsoft.com/office/drawing/2014/main" val="1501681666"/>
                      </a:ext>
                    </a:extLst>
                  </a:tr>
                  <a:tr h="365760">
                    <a:tc>
                      <a:txBody>
                        <a:bodyPr/>
                        <a:lstStyle/>
                        <a:p>
                          <a:r>
                            <a:rPr lang="en-US" dirty="0"/>
                            <a:t>10</a:t>
                          </a:r>
                          <a:endParaRPr lang="en-AU" dirty="0"/>
                        </a:p>
                      </a:txBody>
                      <a:tcPr/>
                    </a:tc>
                    <a:tc>
                      <a:txBody>
                        <a:bodyPr/>
                        <a:lstStyle/>
                        <a:p>
                          <a:r>
                            <a:rPr lang="en-US" dirty="0"/>
                            <a:t>0.791</a:t>
                          </a:r>
                          <a:endParaRPr lang="en-AU" dirty="0"/>
                        </a:p>
                      </a:txBody>
                      <a:tcPr/>
                    </a:tc>
                    <a:tc>
                      <a:txBody>
                        <a:bodyPr/>
                        <a:lstStyle/>
                        <a:p>
                          <a:r>
                            <a:rPr lang="en-US" dirty="0"/>
                            <a:t>0.725</a:t>
                          </a:r>
                          <a:endParaRPr lang="en-AU" dirty="0"/>
                        </a:p>
                      </a:txBody>
                      <a:tcPr/>
                    </a:tc>
                    <a:tc>
                      <a:txBody>
                        <a:bodyPr/>
                        <a:lstStyle/>
                        <a:p>
                          <a:r>
                            <a:rPr lang="en-US" dirty="0"/>
                            <a:t>0.239</a:t>
                          </a:r>
                          <a:endParaRPr lang="en-AU" dirty="0"/>
                        </a:p>
                      </a:txBody>
                      <a:tcPr/>
                    </a:tc>
                    <a:tc>
                      <a:txBody>
                        <a:bodyPr/>
                        <a:lstStyle/>
                        <a:p>
                          <a:r>
                            <a:rPr lang="en-US" dirty="0"/>
                            <a:t>0.652</a:t>
                          </a:r>
                          <a:endParaRPr lang="en-AU" dirty="0"/>
                        </a:p>
                      </a:txBody>
                      <a:tcPr/>
                    </a:tc>
                    <a:tc>
                      <a:txBody>
                        <a:bodyPr/>
                        <a:lstStyle/>
                        <a:p>
                          <a:r>
                            <a:rPr lang="en-US" dirty="0"/>
                            <a:t>0.139</a:t>
                          </a:r>
                          <a:endParaRPr lang="en-AU" dirty="0"/>
                        </a:p>
                      </a:txBody>
                      <a:tcPr/>
                    </a:tc>
                    <a:extLst>
                      <a:ext uri="{0D108BD9-81ED-4DB2-BD59-A6C34878D82A}">
                        <a16:rowId xmlns:a16="http://schemas.microsoft.com/office/drawing/2014/main" val="2461121585"/>
                      </a:ext>
                    </a:extLst>
                  </a:tr>
                  <a:tr h="365760">
                    <a:tc>
                      <a:txBody>
                        <a:bodyPr/>
                        <a:lstStyle/>
                        <a:p>
                          <a:r>
                            <a:rPr lang="en-US" dirty="0"/>
                            <a:t>15</a:t>
                          </a:r>
                          <a:endParaRPr lang="en-AU" dirty="0"/>
                        </a:p>
                      </a:txBody>
                      <a:tcPr/>
                    </a:tc>
                    <a:tc>
                      <a:txBody>
                        <a:bodyPr/>
                        <a:lstStyle/>
                        <a:p>
                          <a:r>
                            <a:rPr lang="en-US" dirty="0"/>
                            <a:t>0.826</a:t>
                          </a:r>
                          <a:endParaRPr lang="en-AU" dirty="0"/>
                        </a:p>
                      </a:txBody>
                      <a:tcPr/>
                    </a:tc>
                    <a:tc>
                      <a:txBody>
                        <a:bodyPr/>
                        <a:lstStyle/>
                        <a:p>
                          <a:r>
                            <a:rPr lang="en-US" dirty="0"/>
                            <a:t>0.744</a:t>
                          </a:r>
                          <a:endParaRPr lang="en-AU" dirty="0"/>
                        </a:p>
                      </a:txBody>
                      <a:tcPr/>
                    </a:tc>
                    <a:tc>
                      <a:txBody>
                        <a:bodyPr/>
                        <a:lstStyle/>
                        <a:p>
                          <a:r>
                            <a:rPr lang="en-US" dirty="0"/>
                            <a:t>0.320</a:t>
                          </a:r>
                          <a:endParaRPr lang="en-AU" dirty="0"/>
                        </a:p>
                      </a:txBody>
                      <a:tcPr/>
                    </a:tc>
                    <a:tc>
                      <a:txBody>
                        <a:bodyPr/>
                        <a:lstStyle/>
                        <a:p>
                          <a:r>
                            <a:rPr lang="en-US" dirty="0"/>
                            <a:t>0.665</a:t>
                          </a:r>
                          <a:endParaRPr lang="en-AU" dirty="0"/>
                        </a:p>
                      </a:txBody>
                      <a:tcPr/>
                    </a:tc>
                    <a:tc>
                      <a:txBody>
                        <a:bodyPr/>
                        <a:lstStyle/>
                        <a:p>
                          <a:r>
                            <a:rPr lang="en-US" dirty="0"/>
                            <a:t>0.161</a:t>
                          </a:r>
                          <a:endParaRPr lang="en-AU" dirty="0"/>
                        </a:p>
                      </a:txBody>
                      <a:tcPr/>
                    </a:tc>
                    <a:extLst>
                      <a:ext uri="{0D108BD9-81ED-4DB2-BD59-A6C34878D82A}">
                        <a16:rowId xmlns:a16="http://schemas.microsoft.com/office/drawing/2014/main" val="2992830050"/>
                      </a:ext>
                    </a:extLst>
                  </a:tr>
                  <a:tr h="365760">
                    <a:tc>
                      <a:txBody>
                        <a:bodyPr/>
                        <a:lstStyle/>
                        <a:p>
                          <a:r>
                            <a:rPr lang="en-US" dirty="0"/>
                            <a:t>20</a:t>
                          </a:r>
                          <a:endParaRPr lang="en-AU" dirty="0"/>
                        </a:p>
                      </a:txBody>
                      <a:tcPr/>
                    </a:tc>
                    <a:tc>
                      <a:txBody>
                        <a:bodyPr/>
                        <a:lstStyle/>
                        <a:p>
                          <a:r>
                            <a:rPr lang="en-US" dirty="0"/>
                            <a:t>0.851</a:t>
                          </a:r>
                          <a:endParaRPr lang="en-AU" dirty="0"/>
                        </a:p>
                      </a:txBody>
                      <a:tcPr/>
                    </a:tc>
                    <a:tc>
                      <a:txBody>
                        <a:bodyPr/>
                        <a:lstStyle/>
                        <a:p>
                          <a:r>
                            <a:rPr lang="en-US" dirty="0"/>
                            <a:t>0.756</a:t>
                          </a:r>
                          <a:endParaRPr lang="en-AU" dirty="0"/>
                        </a:p>
                      </a:txBody>
                      <a:tcPr/>
                    </a:tc>
                    <a:tc>
                      <a:txBody>
                        <a:bodyPr/>
                        <a:lstStyle/>
                        <a:p>
                          <a:r>
                            <a:rPr lang="en-US" dirty="0"/>
                            <a:t>0.391</a:t>
                          </a:r>
                          <a:endParaRPr lang="en-AU" dirty="0"/>
                        </a:p>
                      </a:txBody>
                      <a:tcPr/>
                    </a:tc>
                    <a:tc>
                      <a:txBody>
                        <a:bodyPr/>
                        <a:lstStyle/>
                        <a:p>
                          <a:r>
                            <a:rPr lang="en-US" dirty="0"/>
                            <a:t>0.673</a:t>
                          </a:r>
                          <a:endParaRPr lang="en-AU" dirty="0"/>
                        </a:p>
                      </a:txBody>
                      <a:tcPr/>
                    </a:tc>
                    <a:tc>
                      <a:txBody>
                        <a:bodyPr/>
                        <a:lstStyle/>
                        <a:p>
                          <a:r>
                            <a:rPr lang="en-US" dirty="0"/>
                            <a:t>0.179</a:t>
                          </a:r>
                          <a:endParaRPr lang="en-AU" dirty="0"/>
                        </a:p>
                      </a:txBody>
                      <a:tcPr/>
                    </a:tc>
                    <a:extLst>
                      <a:ext uri="{0D108BD9-81ED-4DB2-BD59-A6C34878D82A}">
                        <a16:rowId xmlns:a16="http://schemas.microsoft.com/office/drawing/2014/main" val="1596749604"/>
                      </a:ext>
                    </a:extLst>
                  </a:tr>
                </a:tbl>
              </a:graphicData>
            </a:graphic>
          </p:graphicFrame>
        </mc:Fallback>
      </mc:AlternateContent>
    </p:spTree>
    <p:extLst>
      <p:ext uri="{BB962C8B-B14F-4D97-AF65-F5344CB8AC3E}">
        <p14:creationId xmlns:p14="http://schemas.microsoft.com/office/powerpoint/2010/main" val="2150003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6A9B-7520-B86B-7599-138C1FCE5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2BEE4-AA15-21F1-C351-13758931C9DD}"/>
              </a:ext>
            </a:extLst>
          </p:cNvPr>
          <p:cNvSpPr>
            <a:spLocks noGrp="1"/>
          </p:cNvSpPr>
          <p:nvPr>
            <p:ph type="title"/>
          </p:nvPr>
        </p:nvSpPr>
        <p:spPr>
          <a:xfrm>
            <a:off x="700087" y="909637"/>
            <a:ext cx="10691811" cy="1307592"/>
          </a:xfrm>
        </p:spPr>
        <p:txBody>
          <a:bodyPr>
            <a:normAutofit fontScale="90000"/>
          </a:bodyPr>
          <a:lstStyle/>
          <a:p>
            <a:r>
              <a:rPr lang="en-US" dirty="0"/>
              <a:t>R Data example – comparison of estimates </a:t>
            </a:r>
            <a:endParaRPr lang="en-AU" dirty="0"/>
          </a:p>
        </p:txBody>
      </p:sp>
      <p:sp>
        <p:nvSpPr>
          <p:cNvPr id="10" name="Content Placeholder 9">
            <a:extLst>
              <a:ext uri="{FF2B5EF4-FFF2-40B4-BE49-F238E27FC236}">
                <a16:creationId xmlns:a16="http://schemas.microsoft.com/office/drawing/2014/main" id="{6B2FB241-8B2D-CED2-2527-3FFDD85F310C}"/>
              </a:ext>
            </a:extLst>
          </p:cNvPr>
          <p:cNvSpPr>
            <a:spLocks noGrp="1"/>
          </p:cNvSpPr>
          <p:nvPr>
            <p:ph idx="1"/>
          </p:nvPr>
        </p:nvSpPr>
        <p:spPr>
          <a:xfrm>
            <a:off x="800101" y="1617094"/>
            <a:ext cx="10966640" cy="4739256"/>
          </a:xfrm>
        </p:spPr>
        <p:txBody>
          <a:bodyPr>
            <a:normAutofit/>
          </a:bodyPr>
          <a:lstStyle/>
          <a:p>
            <a:r>
              <a:rPr lang="en-US" dirty="0"/>
              <a:t>Visual comparison of cumulative incidences with the naïve KM estimates</a:t>
            </a:r>
            <a:endParaRPr lang="en-US" dirty="0">
              <a:cs typeface="Courier New" panose="02070309020205020404" pitchFamily="49" charset="0"/>
            </a:endParaRPr>
          </a:p>
          <a:p>
            <a:pPr marL="0" indent="0">
              <a:buNone/>
            </a:pPr>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C123BA04-EAD3-2FAE-0EDE-7EB8138AF880}"/>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6" name="Picture 5">
            <a:extLst>
              <a:ext uri="{FF2B5EF4-FFF2-40B4-BE49-F238E27FC236}">
                <a16:creationId xmlns:a16="http://schemas.microsoft.com/office/drawing/2014/main" id="{7DF329E8-2BC5-DB55-6799-6EFC1AF3786C}"/>
              </a:ext>
            </a:extLst>
          </p:cNvPr>
          <p:cNvPicPr>
            <a:picLocks noChangeAspect="1"/>
          </p:cNvPicPr>
          <p:nvPr/>
        </p:nvPicPr>
        <p:blipFill>
          <a:blip r:embed="rId3"/>
          <a:stretch>
            <a:fillRect/>
          </a:stretch>
        </p:blipFill>
        <p:spPr>
          <a:xfrm>
            <a:off x="2040356" y="2117559"/>
            <a:ext cx="6490033" cy="4005278"/>
          </a:xfrm>
          <a:prstGeom prst="rect">
            <a:avLst/>
          </a:prstGeom>
        </p:spPr>
      </p:pic>
    </p:spTree>
    <p:extLst>
      <p:ext uri="{BB962C8B-B14F-4D97-AF65-F5344CB8AC3E}">
        <p14:creationId xmlns:p14="http://schemas.microsoft.com/office/powerpoint/2010/main" val="890596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AFD82-078F-1688-8F35-20460DA81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ABB160-7376-C83D-FD01-77167BB5F1AA}"/>
              </a:ext>
            </a:extLst>
          </p:cNvPr>
          <p:cNvSpPr>
            <a:spLocks noGrp="1"/>
          </p:cNvSpPr>
          <p:nvPr>
            <p:ph type="title"/>
          </p:nvPr>
        </p:nvSpPr>
        <p:spPr/>
        <p:txBody>
          <a:bodyPr>
            <a:normAutofit/>
          </a:bodyPr>
          <a:lstStyle/>
          <a:p>
            <a:r>
              <a:rPr lang="en-US" dirty="0"/>
              <a:t>Goals of competing risk analysis</a:t>
            </a:r>
            <a:endParaRPr lang="en-AU" dirty="0"/>
          </a:p>
        </p:txBody>
      </p:sp>
      <p:sp>
        <p:nvSpPr>
          <p:cNvPr id="3" name="Content Placeholder 2">
            <a:extLst>
              <a:ext uri="{FF2B5EF4-FFF2-40B4-BE49-F238E27FC236}">
                <a16:creationId xmlns:a16="http://schemas.microsoft.com/office/drawing/2014/main" id="{CEEE554D-CEED-694C-4E62-7F97CC0B1AC4}"/>
              </a:ext>
            </a:extLst>
          </p:cNvPr>
          <p:cNvSpPr>
            <a:spLocks noGrp="1"/>
          </p:cNvSpPr>
          <p:nvPr>
            <p:ph idx="1"/>
          </p:nvPr>
        </p:nvSpPr>
        <p:spPr/>
        <p:txBody>
          <a:bodyPr>
            <a:normAutofit fontScale="92500" lnSpcReduction="10000"/>
          </a:bodyPr>
          <a:lstStyle/>
          <a:p>
            <a:pPr marL="457200" lvl="0" indent="-457200">
              <a:buAutoNum type="arabicPeriod"/>
              <a:defRPr/>
            </a:pPr>
            <a:r>
              <a:rPr lang="en-US" b="1" dirty="0">
                <a:solidFill>
                  <a:srgbClr val="000000"/>
                </a:solidFill>
                <a:latin typeface="Calisto MT"/>
              </a:rPr>
              <a:t>Estimation: Quantifying real-world risk </a:t>
            </a:r>
          </a:p>
          <a:p>
            <a:pPr lvl="1">
              <a:defRPr/>
            </a:pPr>
            <a:r>
              <a:rPr lang="en-US" b="1" dirty="0"/>
              <a:t>Goal:</a:t>
            </a:r>
            <a:r>
              <a:rPr lang="en-US" dirty="0"/>
              <a:t> To estimate the probability of a specific event in the presence of other competing events</a:t>
            </a:r>
          </a:p>
          <a:p>
            <a:pPr lvl="1">
              <a:defRPr/>
            </a:pPr>
            <a:r>
              <a:rPr lang="en-US" b="1" dirty="0"/>
              <a:t>Approach:</a:t>
            </a:r>
            <a:r>
              <a:rPr lang="en-US" dirty="0"/>
              <a:t> Cause-specific cumulative incidence function (CIF)</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Hypothesis testing: Comparing groups</a:t>
            </a:r>
          </a:p>
          <a:p>
            <a:pPr lvl="1">
              <a:defRPr/>
            </a:pPr>
            <a:r>
              <a:rPr lang="en-US" b="1" dirty="0"/>
              <a:t>Goal:</a:t>
            </a:r>
            <a:r>
              <a:rPr lang="en-US" dirty="0"/>
              <a:t> To determine if the occurrence of events differs significantly between groups (e.g., treatment vs. control) in the presence of competing risks</a:t>
            </a:r>
          </a:p>
          <a:p>
            <a:pPr lvl="1">
              <a:defRPr/>
            </a:pPr>
            <a:r>
              <a:rPr lang="en-US" b="1" dirty="0"/>
              <a:t>Approach:</a:t>
            </a:r>
            <a:r>
              <a:rPr lang="en-US" dirty="0"/>
              <a:t> Statistical comparison of CIF curves or underlying hazards (cause-specific or sub-distribution) </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Modelling: Identifying risk factors</a:t>
            </a:r>
          </a:p>
          <a:p>
            <a:pPr lvl="1">
              <a:defRPr/>
            </a:pPr>
            <a:r>
              <a:rPr lang="en-US" b="1" dirty="0"/>
              <a:t>Goal:</a:t>
            </a:r>
            <a:r>
              <a:rPr lang="en-US" dirty="0"/>
              <a:t> To investigate the impact of multiple covariates simultaneously on the event of interest</a:t>
            </a:r>
          </a:p>
          <a:p>
            <a:pPr lvl="1">
              <a:defRPr/>
            </a:pPr>
            <a:r>
              <a:rPr lang="en-US" b="1" dirty="0"/>
              <a:t>Approach:</a:t>
            </a:r>
            <a:r>
              <a:rPr lang="en-US" dirty="0"/>
              <a:t> </a:t>
            </a:r>
            <a:r>
              <a:rPr lang="en-US" dirty="0" err="1"/>
              <a:t>Utilising</a:t>
            </a:r>
            <a:r>
              <a:rPr lang="en-US" dirty="0"/>
              <a:t> specific models – such as Fine-Gray sub-distribution model or cause-specific hazards model – depending on the research question of interest</a:t>
            </a:r>
            <a:endParaRPr lang="en-US" b="1" dirty="0">
              <a:solidFill>
                <a:srgbClr val="000000"/>
              </a:solidFill>
              <a:latin typeface="Calisto MT"/>
            </a:endParaRPr>
          </a:p>
          <a:p>
            <a:pPr lvl="1">
              <a:defRPr/>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C44095CA-38EE-AF16-5A23-E0366FA20255}"/>
              </a:ext>
            </a:extLst>
          </p:cNvPr>
          <p:cNvSpPr>
            <a:spLocks noGrp="1"/>
          </p:cNvSpPr>
          <p:nvPr>
            <p:ph type="ftr" sz="quarter" idx="11"/>
          </p:nvPr>
        </p:nvSpPr>
        <p:spPr/>
        <p:txBody>
          <a:bodyPr/>
          <a:lstStyle/>
          <a:p>
            <a:r>
              <a:rPr lang="en-US" dirty="0"/>
              <a:t>maarit.laaksonen@sydney.edu.au</a:t>
            </a:r>
          </a:p>
        </p:txBody>
      </p:sp>
      <p:sp>
        <p:nvSpPr>
          <p:cNvPr id="6" name="TextBox 5">
            <a:extLst>
              <a:ext uri="{FF2B5EF4-FFF2-40B4-BE49-F238E27FC236}">
                <a16:creationId xmlns:a16="http://schemas.microsoft.com/office/drawing/2014/main" id="{DF197A35-705C-8F2A-BF16-4DEE5C996F21}"/>
              </a:ext>
            </a:extLst>
          </p:cNvPr>
          <p:cNvSpPr txBox="1"/>
          <p:nvPr/>
        </p:nvSpPr>
        <p:spPr>
          <a:xfrm>
            <a:off x="700635" y="3320716"/>
            <a:ext cx="10560923" cy="1263316"/>
          </a:xfrm>
          <a:prstGeom prst="rect">
            <a:avLst/>
          </a:prstGeom>
          <a:noFill/>
          <a:ln>
            <a:solidFill>
              <a:srgbClr val="FF0000"/>
            </a:solidFill>
          </a:ln>
        </p:spPr>
        <p:txBody>
          <a:bodyPr wrap="square" rtlCol="0">
            <a:spAutoFit/>
          </a:bodyPr>
          <a:lstStyle/>
          <a:p>
            <a:endParaRPr lang="en-AU" dirty="0"/>
          </a:p>
        </p:txBody>
      </p:sp>
    </p:spTree>
    <p:extLst>
      <p:ext uri="{BB962C8B-B14F-4D97-AF65-F5344CB8AC3E}">
        <p14:creationId xmlns:p14="http://schemas.microsoft.com/office/powerpoint/2010/main" val="19743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7FF86-02CA-4B46-325B-B41196AD4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C9837-D151-2156-45CA-AF8BA1150D45}"/>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CD516B4D-32A4-4887-C7E6-72AEB0A56D32}"/>
              </a:ext>
            </a:extLst>
          </p:cNvPr>
          <p:cNvSpPr>
            <a:spLocks noGrp="1"/>
          </p:cNvSpPr>
          <p:nvPr>
            <p:ph idx="1"/>
          </p:nvPr>
        </p:nvSpPr>
        <p:spPr>
          <a:xfrm>
            <a:off x="742759" y="1750857"/>
            <a:ext cx="11276788" cy="4739256"/>
          </a:xfrm>
        </p:spPr>
        <p:txBody>
          <a:bodyPr>
            <a:normAutofit/>
          </a:bodyPr>
          <a:lstStyle/>
          <a:p>
            <a:r>
              <a:rPr lang="en-US" dirty="0"/>
              <a:t>Let’s now consider the effect of the treatment group (CP versus CAP) on the two event types</a:t>
            </a:r>
          </a:p>
          <a:p>
            <a:r>
              <a:rPr lang="en-US" dirty="0"/>
              <a:t>415/606 (68.5%) and 362/586 (61.8%) patients had progression as the first event in CP and CAP</a:t>
            </a:r>
          </a:p>
          <a:p>
            <a:pPr marL="0" indent="0">
              <a:buNone/>
            </a:pPr>
            <a:endParaRPr lang="en-US" dirty="0"/>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5A7BC284-1C4F-AC74-1916-7AF322D017FA}"/>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8D4B563F-BFA1-325F-CEBA-31FE502848DE}"/>
              </a:ext>
            </a:extLst>
          </p:cNvPr>
          <p:cNvPicPr>
            <a:picLocks noChangeAspect="1"/>
          </p:cNvPicPr>
          <p:nvPr/>
        </p:nvPicPr>
        <p:blipFill>
          <a:blip r:embed="rId3"/>
          <a:stretch>
            <a:fillRect/>
          </a:stretch>
        </p:blipFill>
        <p:spPr>
          <a:xfrm>
            <a:off x="1065229" y="2634205"/>
            <a:ext cx="5824144" cy="3423445"/>
          </a:xfrm>
          <a:prstGeom prst="rect">
            <a:avLst/>
          </a:prstGeom>
        </p:spPr>
      </p:pic>
    </p:spTree>
    <p:extLst>
      <p:ext uri="{BB962C8B-B14F-4D97-AF65-F5344CB8AC3E}">
        <p14:creationId xmlns:p14="http://schemas.microsoft.com/office/powerpoint/2010/main" val="2667546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3C14-F421-7A0C-EF78-0CD3115A1505}"/>
              </a:ext>
            </a:extLst>
          </p:cNvPr>
          <p:cNvSpPr>
            <a:spLocks noGrp="1"/>
          </p:cNvSpPr>
          <p:nvPr>
            <p:ph type="title"/>
          </p:nvPr>
        </p:nvSpPr>
        <p:spPr/>
        <p:txBody>
          <a:bodyPr/>
          <a:lstStyle/>
          <a:p>
            <a:r>
              <a:rPr lang="en-US" dirty="0"/>
              <a:t>Hypothesis testing</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3D5C8-64FF-BB6B-604C-A5380706D312}"/>
                  </a:ext>
                </a:extLst>
              </p:cNvPr>
              <p:cNvSpPr>
                <a:spLocks noGrp="1"/>
              </p:cNvSpPr>
              <p:nvPr>
                <p:ph idx="1"/>
              </p:nvPr>
            </p:nvSpPr>
            <p:spPr>
              <a:xfrm>
                <a:off x="700635" y="1854345"/>
                <a:ext cx="10691265" cy="4273077"/>
              </a:xfrm>
            </p:spPr>
            <p:txBody>
              <a:bodyPr>
                <a:normAutofit fontScale="92500" lnSpcReduction="10000"/>
              </a:bodyPr>
              <a:lstStyle/>
              <a:p>
                <a:pPr marL="0" indent="0">
                  <a:buNone/>
                </a:pPr>
                <a:r>
                  <a:rPr lang="en-US" b="1" dirty="0"/>
                  <a:t>1. Comparison of cause-specific hazards (log-rank test)</a:t>
                </a:r>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𝜏</m:t>
                        </m:r>
                      </m:e>
                    </m:d>
                  </m:oMath>
                </a14:m>
                <a:endParaRPr lang="en-US" b="0" dirty="0">
                  <a:ea typeface="Cambria Math" panose="02040503050406030204" pitchFamily="18" charset="0"/>
                </a:endParaRP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for some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𝜏</m:t>
                        </m:r>
                      </m:e>
                    </m:d>
                  </m:oMath>
                </a14:m>
                <a:endParaRPr lang="en-US" dirty="0">
                  <a:ea typeface="Cambria Math" panose="02040503050406030204" pitchFamily="18" charset="0"/>
                </a:endParaRPr>
              </a:p>
              <a:p>
                <a:r>
                  <a:rPr lang="en-US" dirty="0"/>
                  <a:t>Can be performed using the </a:t>
                </a:r>
                <a:r>
                  <a:rPr lang="en-US" b="1" dirty="0"/>
                  <a:t>classical log-rank test</a:t>
                </a:r>
                <a:r>
                  <a:rPr lang="en-US" dirty="0"/>
                  <a:t> while </a:t>
                </a:r>
                <a:r>
                  <a:rPr lang="en-US" b="1" dirty="0"/>
                  <a:t>censoring individuals at the time they experience a competing event</a:t>
                </a:r>
              </a:p>
              <a:p>
                <a:pPr marL="0" indent="0">
                  <a:buNone/>
                </a:pPr>
                <a:r>
                  <a:rPr lang="en-US" dirty="0"/>
                  <a:t>	</a:t>
                </a:r>
                <a14:m>
                  <m:oMath xmlns:m="http://schemas.openxmlformats.org/officeDocument/2006/math">
                    <m:r>
                      <a:rPr lang="en-US" i="1">
                        <a:latin typeface="Cambria Math" panose="02040503050406030204" pitchFamily="18" charset="0"/>
                      </a:rPr>
                      <m:t>𝑈</m:t>
                    </m:r>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sty m:val="p"/>
                            <m:brk m:alnAt="7"/>
                          </m:rPr>
                          <a:rPr lang="en-US">
                            <a:latin typeface="Cambria Math" panose="02040503050406030204" pitchFamily="18" charset="0"/>
                          </a:rPr>
                          <m:t>a</m:t>
                        </m:r>
                        <m:r>
                          <m:rPr>
                            <m:sty m:val="p"/>
                          </m:rPr>
                          <a:rPr lang="en-US">
                            <a:latin typeface="Cambria Math" panose="02040503050406030204" pitchFamily="18" charset="0"/>
                          </a:rPr>
                          <m:t>ll</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m:rPr>
                            <m:brk m:alnAt="7"/>
                          </m:rPr>
                          <a:rPr lang="en-US" i="1">
                            <a:latin typeface="Cambria Math" panose="02040503050406030204" pitchFamily="18" charset="0"/>
                          </a:rPr>
                          <m:t> </m:t>
                        </m:r>
                      </m:sub>
                      <m:sup/>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𝑘𝑗</m:t>
                                </m:r>
                              </m:sub>
                              <m:sup>
                                <m:r>
                                  <a:rPr lang="en-US" i="1">
                                    <a:latin typeface="Cambria Math" panose="02040503050406030204" pitchFamily="18" charset="0"/>
                                  </a:rPr>
                                  <m:t>(1)</m:t>
                                </m:r>
                              </m:sup>
                            </m:sSubSup>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𝑘𝑗</m:t>
                                    </m:r>
                                  </m:sub>
                                </m:sSub>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𝑗</m:t>
                                    </m:r>
                                  </m:sub>
                                  <m:sup>
                                    <m:r>
                                      <a:rPr lang="en-US" i="1">
                                        <a:latin typeface="Cambria Math" panose="02040503050406030204" pitchFamily="18" charset="0"/>
                                      </a:rPr>
                                      <m:t>(1)</m:t>
                                    </m:r>
                                  </m:sup>
                                </m:sSubSup>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𝑗</m:t>
                                    </m:r>
                                  </m:sub>
                                </m:sSub>
                              </m:den>
                            </m:f>
                          </m:e>
                        </m:d>
                      </m:e>
                    </m:nary>
                  </m:oMath>
                </a14:m>
                <a:r>
                  <a:rPr lang="en-US" dirty="0"/>
                  <a:t>,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2</m:t>
                            </m:r>
                          </m:sup>
                        </m:sSup>
                      </m:num>
                      <m:den>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𝑉𝑎𝑟</m:t>
                            </m:r>
                          </m:e>
                        </m:acc>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den>
                    </m:f>
                    <m:r>
                      <a:rPr lang="en-US" i="1" smtClean="0">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m:rPr>
                            <m:sty m:val="p"/>
                          </m:rPr>
                          <a:rPr lang="en-US">
                            <a:latin typeface="Cambria Math" panose="02040503050406030204" pitchFamily="18" charset="0"/>
                            <a:ea typeface="Cambria Math" panose="02040503050406030204" pitchFamily="18" charset="0"/>
                          </a:rPr>
                          <m:t>Χ</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oMath>
                </a14:m>
                <a:r>
                  <a:rPr lang="en-US" dirty="0"/>
                  <a:t>,</a:t>
                </a:r>
              </a:p>
              <a:p>
                <a:pPr>
                  <a:spcBef>
                    <a:spcPts val="1800"/>
                  </a:spcBef>
                </a:pPr>
                <a:r>
                  <a:rPr lang="en-US" dirty="0"/>
                  <a:t>Note: not equal to testing equality of the cause-specific CIFs (lack of one-to-one relationship)</a:t>
                </a:r>
              </a:p>
              <a:p>
                <a:pPr>
                  <a:spcBef>
                    <a:spcPts val="1800"/>
                  </a:spcBef>
                </a:pPr>
                <a:r>
                  <a:rPr lang="en-US" dirty="0">
                    <a:ea typeface="Cambria Math" panose="02040503050406030204" pitchFamily="18" charset="0"/>
                  </a:rPr>
                  <a:t>"Among patients who are still alive and have not yet progressed, is the instantaneous rate of progression different between the treatment groups?"</a:t>
                </a:r>
              </a:p>
              <a:p>
                <a:endParaRPr lang="en-US" dirty="0"/>
              </a:p>
            </p:txBody>
          </p:sp>
        </mc:Choice>
        <mc:Fallback xmlns="">
          <p:sp>
            <p:nvSpPr>
              <p:cNvPr id="3" name="Content Placeholder 2">
                <a:extLst>
                  <a:ext uri="{FF2B5EF4-FFF2-40B4-BE49-F238E27FC236}">
                    <a16:creationId xmlns:a16="http://schemas.microsoft.com/office/drawing/2014/main" id="{77A3D5C8-64FF-BB6B-604C-A5380706D312}"/>
                  </a:ext>
                </a:extLst>
              </p:cNvPr>
              <p:cNvSpPr>
                <a:spLocks noGrp="1" noRot="1" noChangeAspect="1" noMove="1" noResize="1" noEditPoints="1" noAdjustHandles="1" noChangeArrowheads="1" noChangeShapeType="1" noTextEdit="1"/>
              </p:cNvSpPr>
              <p:nvPr>
                <p:ph idx="1"/>
              </p:nvPr>
            </p:nvSpPr>
            <p:spPr>
              <a:xfrm>
                <a:off x="700635" y="1854345"/>
                <a:ext cx="10691265" cy="4273077"/>
              </a:xfrm>
              <a:blipFill>
                <a:blip r:embed="rId3"/>
                <a:stretch>
                  <a:fillRect l="-570" t="-856"/>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5A00E10A-5732-205F-F8AB-2212A3D06746}"/>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411644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F4967-744B-9E7C-B3D8-1BC29B882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38000-BCB3-FC54-3261-930B4CD13685}"/>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FBF1A635-8506-7685-A348-661BBD4432BC}"/>
              </a:ext>
            </a:extLst>
          </p:cNvPr>
          <p:cNvSpPr>
            <a:spLocks noGrp="1"/>
          </p:cNvSpPr>
          <p:nvPr>
            <p:ph idx="1"/>
          </p:nvPr>
        </p:nvSpPr>
        <p:spPr>
          <a:xfrm>
            <a:off x="742759" y="1750857"/>
            <a:ext cx="11108345" cy="4739256"/>
          </a:xfrm>
        </p:spPr>
        <p:txBody>
          <a:bodyPr>
            <a:normAutofit/>
          </a:bodyPr>
          <a:lstStyle/>
          <a:p>
            <a:r>
              <a:rPr lang="en-US" dirty="0"/>
              <a:t>Log-rank test for time to progression as the first event (censoring patients who died first at the time of their death) can be obtained with the usual </a:t>
            </a:r>
            <a:r>
              <a:rPr lang="en-US" dirty="0" err="1">
                <a:latin typeface="Courier New" panose="02070309020205020404" pitchFamily="49" charset="0"/>
                <a:cs typeface="Courier New" panose="02070309020205020404" pitchFamily="49" charset="0"/>
              </a:rPr>
              <a:t>survdiff</a:t>
            </a:r>
            <a:r>
              <a:rPr lang="en-US" dirty="0"/>
              <a:t> command</a:t>
            </a:r>
          </a:p>
          <a:p>
            <a:endParaRPr lang="en-US" dirty="0"/>
          </a:p>
          <a:p>
            <a:endParaRPr lang="en-US" dirty="0"/>
          </a:p>
          <a:p>
            <a:endParaRPr lang="en-US" dirty="0"/>
          </a:p>
          <a:p>
            <a:endParaRPr lang="en-US" dirty="0"/>
          </a:p>
          <a:p>
            <a:endParaRPr lang="en-US" dirty="0"/>
          </a:p>
          <a:p>
            <a:endParaRPr lang="en-US" dirty="0"/>
          </a:p>
          <a:p>
            <a:r>
              <a:rPr lang="en-US" dirty="0"/>
              <a:t>These results can be interpreted as a difference in </a:t>
            </a:r>
            <a:r>
              <a:rPr lang="en-US" b="1" dirty="0"/>
              <a:t>cause-specific hazards </a:t>
            </a:r>
            <a:r>
              <a:rPr lang="en-US" dirty="0"/>
              <a:t>between the two groups, i.e., difference in the rate of the event occurring among those who are currently alive and at risk</a:t>
            </a:r>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7578600B-EEF3-D5E9-8030-EE5A51164C06}"/>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3708885A-395B-7950-6EB1-A6B99B965A35}"/>
              </a:ext>
            </a:extLst>
          </p:cNvPr>
          <p:cNvPicPr>
            <a:picLocks noChangeAspect="1"/>
          </p:cNvPicPr>
          <p:nvPr/>
        </p:nvPicPr>
        <p:blipFill>
          <a:blip r:embed="rId3"/>
          <a:stretch>
            <a:fillRect/>
          </a:stretch>
        </p:blipFill>
        <p:spPr>
          <a:xfrm>
            <a:off x="1024177" y="2636088"/>
            <a:ext cx="10425064" cy="2548349"/>
          </a:xfrm>
          <a:prstGeom prst="rect">
            <a:avLst/>
          </a:prstGeom>
        </p:spPr>
      </p:pic>
    </p:spTree>
    <p:extLst>
      <p:ext uri="{BB962C8B-B14F-4D97-AF65-F5344CB8AC3E}">
        <p14:creationId xmlns:p14="http://schemas.microsoft.com/office/powerpoint/2010/main" val="2675497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BE1C9-6449-172E-A50C-1C5EE2D6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A3746-23EE-3EB6-C3AD-1CF550FFCC1D}"/>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DC5FE4A9-E29E-59CB-8193-0C6B8B382786}"/>
              </a:ext>
            </a:extLst>
          </p:cNvPr>
          <p:cNvSpPr>
            <a:spLocks noGrp="1"/>
          </p:cNvSpPr>
          <p:nvPr>
            <p:ph idx="1"/>
          </p:nvPr>
        </p:nvSpPr>
        <p:spPr>
          <a:xfrm>
            <a:off x="742759" y="1750857"/>
            <a:ext cx="11108345" cy="4739256"/>
          </a:xfrm>
        </p:spPr>
        <p:txBody>
          <a:bodyPr>
            <a:normAutofit/>
          </a:bodyPr>
          <a:lstStyle/>
          <a:p>
            <a:r>
              <a:rPr lang="en-US" dirty="0"/>
              <a:t>Log-rank test for time to death as the first event (censoring patients who experienced disease progression first at the time of their disease progression) can clarify the role of competing risk</a:t>
            </a:r>
          </a:p>
          <a:p>
            <a:endParaRPr lang="en-US" dirty="0"/>
          </a:p>
          <a:p>
            <a:endParaRPr lang="en-US" dirty="0"/>
          </a:p>
          <a:p>
            <a:endParaRPr lang="en-US" dirty="0"/>
          </a:p>
          <a:p>
            <a:endParaRPr lang="en-US" dirty="0"/>
          </a:p>
          <a:p>
            <a:endParaRPr lang="en-US" dirty="0"/>
          </a:p>
          <a:p>
            <a:endParaRPr lang="en-US" dirty="0"/>
          </a:p>
          <a:p>
            <a:r>
              <a:rPr lang="en-US" dirty="0"/>
              <a:t>No difference in the rate of the death between the two treatment groups, i.e., people are being removed from the risk set at the same rate</a:t>
            </a:r>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41743AE0-24D7-BACD-C593-E4AED015FDAF}"/>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7DD46824-6533-87F9-9A02-1E967D385FB3}"/>
              </a:ext>
            </a:extLst>
          </p:cNvPr>
          <p:cNvPicPr>
            <a:picLocks noChangeAspect="1"/>
          </p:cNvPicPr>
          <p:nvPr/>
        </p:nvPicPr>
        <p:blipFill>
          <a:blip r:embed="rId3"/>
          <a:stretch>
            <a:fillRect/>
          </a:stretch>
        </p:blipFill>
        <p:spPr>
          <a:xfrm>
            <a:off x="1090750" y="2682621"/>
            <a:ext cx="10010500" cy="2334970"/>
          </a:xfrm>
          <a:prstGeom prst="rect">
            <a:avLst/>
          </a:prstGeom>
        </p:spPr>
      </p:pic>
    </p:spTree>
    <p:extLst>
      <p:ext uri="{BB962C8B-B14F-4D97-AF65-F5344CB8AC3E}">
        <p14:creationId xmlns:p14="http://schemas.microsoft.com/office/powerpoint/2010/main" val="3207374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FC3D2-05CB-3C4D-5E0B-F16FE0046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6F97F-DD22-8CFF-BAA7-DE28F25CF75D}"/>
              </a:ext>
            </a:extLst>
          </p:cNvPr>
          <p:cNvSpPr>
            <a:spLocks noGrp="1"/>
          </p:cNvSpPr>
          <p:nvPr>
            <p:ph type="title"/>
          </p:nvPr>
        </p:nvSpPr>
        <p:spPr/>
        <p:txBody>
          <a:bodyPr/>
          <a:lstStyle/>
          <a:p>
            <a:r>
              <a:rPr lang="en-US" dirty="0"/>
              <a:t>Hypothesis testing</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0B63DE-341D-DAC3-DD67-5F8DD89E9BF9}"/>
                  </a:ext>
                </a:extLst>
              </p:cNvPr>
              <p:cNvSpPr>
                <a:spLocks noGrp="1"/>
              </p:cNvSpPr>
              <p:nvPr>
                <p:ph idx="1"/>
              </p:nvPr>
            </p:nvSpPr>
            <p:spPr>
              <a:xfrm>
                <a:off x="750367" y="1863772"/>
                <a:ext cx="10691265" cy="4304041"/>
              </a:xfrm>
            </p:spPr>
            <p:txBody>
              <a:bodyPr>
                <a:normAutofit fontScale="85000" lnSpcReduction="20000"/>
              </a:bodyPr>
              <a:lstStyle/>
              <a:p>
                <a:pPr marL="0" indent="0">
                  <a:buNone/>
                </a:pPr>
                <a:r>
                  <a:rPr lang="en-US" b="1" dirty="0"/>
                  <a:t>2. Comparison of sub-distribution hazards (Gray test)</a:t>
                </a:r>
                <a:endParaRPr lang="en-AU" b="1" dirty="0"/>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oMath>
                </a14:m>
                <a:r>
                  <a:rPr lang="en-US" dirty="0"/>
                  <a:t>, for all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𝜏</m:t>
                        </m:r>
                      </m:e>
                    </m:d>
                  </m:oMath>
                </a14:m>
                <a:endParaRPr lang="en-US" b="0" dirty="0">
                  <a:ea typeface="Cambria Math" panose="02040503050406030204" pitchFamily="18" charset="0"/>
                </a:endParaRP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for some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𝜏</m:t>
                        </m:r>
                      </m:e>
                    </m:d>
                  </m:oMath>
                </a14:m>
                <a:endParaRPr lang="en-US" dirty="0">
                  <a:ea typeface="Cambria Math" panose="02040503050406030204" pitchFamily="18" charset="0"/>
                </a:endParaRPr>
              </a:p>
              <a:p>
                <a:r>
                  <a:rPr lang="en-US" dirty="0"/>
                  <a:t>Gray test compares the CIFs by comparing the underlying sub-distribution hazards (one-to-one relationship), and </a:t>
                </a:r>
                <a:r>
                  <a:rPr lang="en-US" b="1" dirty="0"/>
                  <a:t>those who have experienced a competing event stay in the risk set</a:t>
                </a:r>
              </a:p>
              <a:p>
                <a:pPr marL="0" indent="0">
                  <a:buNone/>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sty m:val="p"/>
                            <m:brk m:alnAt="7"/>
                          </m:rPr>
                          <a:rPr lang="en-US" b="0" i="0" smtClean="0">
                            <a:latin typeface="Cambria Math" panose="02040503050406030204" pitchFamily="18" charset="0"/>
                          </a:rPr>
                          <m:t>a</m:t>
                        </m:r>
                        <m:r>
                          <m:rPr>
                            <m:sty m:val="p"/>
                          </m:rPr>
                          <a:rPr lang="en-US" b="0" i="0" smtClean="0">
                            <a:latin typeface="Cambria Math" panose="02040503050406030204" pitchFamily="18" charset="0"/>
                          </a:rPr>
                          <m:t>ll</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r>
                          <m:rPr>
                            <m:brk m:alnAt="7"/>
                          </m:rPr>
                          <a:rPr lang="en-US" b="0" i="1" smtClean="0">
                            <a:latin typeface="Cambria Math" panose="02040503050406030204" pitchFamily="18" charset="0"/>
                          </a:rPr>
                          <m:t> </m:t>
                        </m:r>
                      </m:sub>
                      <m:sup/>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𝑘𝑗</m:t>
                                </m:r>
                              </m:sub>
                              <m:sup>
                                <m:r>
                                  <a:rPr lang="en-US" i="1">
                                    <a:latin typeface="Cambria Math" panose="02040503050406030204" pitchFamily="18" charset="0"/>
                                  </a:rPr>
                                  <m:t>(1)</m:t>
                                </m:r>
                              </m:sup>
                            </m:sSubSup>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𝑘𝑗</m:t>
                                    </m:r>
                                  </m:sub>
                                </m:sSub>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(1)</m:t>
                                    </m:r>
                                  </m:sup>
                                </m:sSubSup>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𝑗</m:t>
                                    </m:r>
                                  </m:sub>
                                </m:sSub>
                              </m:den>
                            </m:f>
                          </m:e>
                        </m:d>
                      </m:e>
                    </m:nary>
                  </m:oMath>
                </a14:m>
                <a:r>
                  <a:rPr lang="en-US" dirty="0"/>
                  <a:t>, 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𝑗</m:t>
                        </m:r>
                      </m:sub>
                      <m:sup>
                        <m:r>
                          <a:rPr lang="en-US" b="0" i="1" smtClean="0">
                            <a:latin typeface="Cambria Math" panose="02040503050406030204" pitchFamily="18" charset="0"/>
                          </a:rPr>
                          <m:t>(1)</m:t>
                        </m:r>
                      </m:sup>
                    </m:sSubSup>
                    <m:f>
                      <m:fPr>
                        <m:ctrlPr>
                          <a:rPr lang="en-US" b="0" i="1" smtClean="0">
                            <a:latin typeface="Cambria Math" panose="02040503050406030204" pitchFamily="18" charset="0"/>
                          </a:rPr>
                        </m:ctrlPr>
                      </m:fPr>
                      <m:num>
                        <m:r>
                          <a:rPr lang="en-US" b="0" i="1" smtClean="0">
                            <a:latin typeface="Cambria Math" panose="02040503050406030204" pitchFamily="18" charset="0"/>
                          </a:rPr>
                          <m:t>1−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e>
                          <m:sub>
                            <m:r>
                              <a:rPr lang="en-US" b="0" i="1" smtClean="0">
                                <a:latin typeface="Cambria Math" panose="02040503050406030204" pitchFamily="18" charset="0"/>
                              </a:rPr>
                              <m:t>𝑘</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e>
                          <m:sup>
                            <m:r>
                              <a:rPr lang="en-US" b="0" i="1" smtClean="0">
                                <a:latin typeface="Cambria Math" panose="02040503050406030204" pitchFamily="18" charset="0"/>
                              </a:rPr>
                              <m:t>(1)</m:t>
                            </m:r>
                          </m:sup>
                        </m:sSup>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m:t>
                        </m:r>
                      </m:den>
                    </m:f>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(1)</m:t>
                        </m:r>
                      </m:sup>
                    </m:sSubSup>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bSup>
                  </m:oMath>
                </a14:m>
                <a:r>
                  <a:rPr lang="en-US" dirty="0"/>
                  <a:t>,</a:t>
                </a:r>
              </a:p>
              <a:p>
                <a:pPr>
                  <a:buClr>
                    <a:schemeClr val="bg1"/>
                  </a:buClr>
                </a:pPr>
                <a:r>
                  <a:rPr lang="en-US" dirty="0"/>
                  <a:t>where</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 </m:t>
                        </m:r>
                        <m:r>
                          <a:rPr lang="en-US" i="1">
                            <a:latin typeface="Cambria Math" panose="02040503050406030204" pitchFamily="18" charset="0"/>
                          </a:rPr>
                          <m:t>𝑛</m:t>
                        </m:r>
                      </m:e>
                      <m:sub>
                        <m:r>
                          <a:rPr lang="en-US" i="1">
                            <a:latin typeface="Cambria Math" panose="02040503050406030204" pitchFamily="18" charset="0"/>
                          </a:rPr>
                          <m:t>𝑗</m:t>
                        </m:r>
                      </m:sub>
                      <m:sup>
                        <m:r>
                          <a:rPr lang="en-US" i="1">
                            <a:latin typeface="Cambria Math" panose="02040503050406030204" pitchFamily="18" charset="0"/>
                          </a:rPr>
                          <m:t>(1)</m:t>
                        </m:r>
                      </m:sup>
                    </m:sSubSup>
                  </m:oMath>
                </a14:m>
                <a:r>
                  <a:rPr lang="en-US" dirty="0"/>
                  <a:t>is the number of individuals at risk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oMath>
                </a14:m>
                <a:r>
                  <a:rPr lang="en-US" dirty="0"/>
                  <a:t> in group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𝑘</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e>
                    </m:d>
                  </m:oMath>
                </a14:m>
                <a:r>
                  <a:rPr lang="en-US" dirty="0"/>
                  <a:t> is the CIF for the event </a:t>
                </a:r>
                <a:r>
                  <a:rPr lang="en-US" i="1" dirty="0"/>
                  <a:t>k</a:t>
                </a:r>
                <a:r>
                  <a:rPr lang="en-US" dirty="0"/>
                  <a:t>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 </m:t>
                    </m:r>
                  </m:oMath>
                </a14:m>
                <a:r>
                  <a:rPr lang="en-US" dirty="0"/>
                  <a:t>and S</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e>
                    </m:d>
                  </m:oMath>
                </a14:m>
                <a:r>
                  <a:rPr lang="en-US" dirty="0"/>
                  <a:t> is the probability of being free of any event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 </m:t>
                    </m:r>
                  </m:oMath>
                </a14:m>
                <a:r>
                  <a:rPr lang="en-US" dirty="0"/>
                  <a:t>(KM estimate).</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𝑗</m:t>
                        </m:r>
                      </m:sub>
                      <m:sup>
                        <m:r>
                          <a:rPr lang="en-US" i="1">
                            <a:latin typeface="Cambria Math" panose="02040503050406030204" pitchFamily="18" charset="0"/>
                          </a:rPr>
                          <m:t>(1)</m:t>
                        </m:r>
                      </m:sup>
                    </m:sSubSup>
                  </m:oMath>
                </a14:m>
                <a:r>
                  <a:rPr lang="en-US" dirty="0"/>
                  <a:t>thus represents an adjusted number of individuals at risk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oMath>
                </a14:m>
                <a:r>
                  <a:rPr lang="en-US" dirty="0"/>
                  <a:t>.</a:t>
                </a:r>
              </a:p>
              <a:p>
                <a:r>
                  <a:rPr lang="en-US" dirty="0"/>
                  <a:t>It is essentially a weighted log-rank test on the sub-distribution hazard</a:t>
                </a:r>
              </a:p>
              <a:p>
                <a:r>
                  <a:rPr lang="en-US" dirty="0"/>
                  <a:t>"What is the relative effect of the treatment on the actual probability of progression, accounting for the fact that some patients will die of other causes first?"</a:t>
                </a:r>
              </a:p>
            </p:txBody>
          </p:sp>
        </mc:Choice>
        <mc:Fallback xmlns="">
          <p:sp>
            <p:nvSpPr>
              <p:cNvPr id="3" name="Content Placeholder 2">
                <a:extLst>
                  <a:ext uri="{FF2B5EF4-FFF2-40B4-BE49-F238E27FC236}">
                    <a16:creationId xmlns:a16="http://schemas.microsoft.com/office/drawing/2014/main" id="{860B63DE-341D-DAC3-DD67-5F8DD89E9BF9}"/>
                  </a:ext>
                </a:extLst>
              </p:cNvPr>
              <p:cNvSpPr>
                <a:spLocks noGrp="1" noRot="1" noChangeAspect="1" noMove="1" noResize="1" noEditPoints="1" noAdjustHandles="1" noChangeArrowheads="1" noChangeShapeType="1" noTextEdit="1"/>
              </p:cNvSpPr>
              <p:nvPr>
                <p:ph idx="1"/>
              </p:nvPr>
            </p:nvSpPr>
            <p:spPr>
              <a:xfrm>
                <a:off x="750367" y="1863772"/>
                <a:ext cx="10691265" cy="4304041"/>
              </a:xfrm>
              <a:blipFill>
                <a:blip r:embed="rId3"/>
                <a:stretch>
                  <a:fillRect l="-342" t="-1133" b="-1841"/>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2F8A4224-9581-FACA-CE4C-C9536ABDCEB3}"/>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37800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4C8FF-7C15-3A51-2293-0C65FF8C7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794E8-5D13-6FFB-7113-43EDE3BF75C2}"/>
              </a:ext>
            </a:extLst>
          </p:cNvPr>
          <p:cNvSpPr>
            <a:spLocks noGrp="1"/>
          </p:cNvSpPr>
          <p:nvPr>
            <p:ph type="title"/>
          </p:nvPr>
        </p:nvSpPr>
        <p:spPr/>
        <p:txBody>
          <a:bodyPr/>
          <a:lstStyle/>
          <a:p>
            <a:r>
              <a:rPr lang="en-US"/>
              <a:t>competing risk survival analysis</a:t>
            </a:r>
            <a:endParaRPr lang="en-AU" dirty="0"/>
          </a:p>
        </p:txBody>
      </p:sp>
      <p:sp>
        <p:nvSpPr>
          <p:cNvPr id="3" name="Content Placeholder 2">
            <a:extLst>
              <a:ext uri="{FF2B5EF4-FFF2-40B4-BE49-F238E27FC236}">
                <a16:creationId xmlns:a16="http://schemas.microsoft.com/office/drawing/2014/main" id="{C28249B5-CB7C-B957-45D1-6C7711C041E1}"/>
              </a:ext>
            </a:extLst>
          </p:cNvPr>
          <p:cNvSpPr>
            <a:spLocks noGrp="1"/>
          </p:cNvSpPr>
          <p:nvPr>
            <p:ph idx="1"/>
          </p:nvPr>
        </p:nvSpPr>
        <p:spPr/>
        <p:txBody>
          <a:bodyPr>
            <a:normAutofit/>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dirty="0">
                <a:solidFill>
                  <a:srgbClr val="000000"/>
                </a:solidFill>
                <a:latin typeface="Calisto MT"/>
              </a:rPr>
              <a:t>A competing risk is an event whose occurrence </a:t>
            </a:r>
            <a:r>
              <a:rPr lang="en-US" b="1" dirty="0">
                <a:solidFill>
                  <a:srgbClr val="000000"/>
                </a:solidFill>
                <a:latin typeface="Calisto MT"/>
              </a:rPr>
              <a:t>precludes</a:t>
            </a:r>
            <a:r>
              <a:rPr lang="en-US" dirty="0">
                <a:solidFill>
                  <a:srgbClr val="000000"/>
                </a:solidFill>
                <a:latin typeface="Calisto MT"/>
              </a:rPr>
              <a:t> the event of interest from ever happening.</a:t>
            </a:r>
          </a:p>
          <a:p>
            <a:pPr lvl="0">
              <a:defRPr/>
            </a:pPr>
            <a:r>
              <a:rPr lang="en-US" b="1" dirty="0">
                <a:solidFill>
                  <a:srgbClr val="000000"/>
                </a:solidFill>
                <a:latin typeface="Calisto MT"/>
              </a:rPr>
              <a:t>Premise:</a:t>
            </a:r>
            <a:r>
              <a:rPr lang="en-US" dirty="0">
                <a:solidFill>
                  <a:srgbClr val="000000"/>
                </a:solidFill>
                <a:latin typeface="Calisto MT"/>
              </a:rPr>
              <a:t> </a:t>
            </a:r>
            <a:r>
              <a:rPr lang="en-AU" dirty="0"/>
              <a:t>The observation is </a:t>
            </a:r>
            <a:r>
              <a:rPr lang="en-AU" b="1" dirty="0"/>
              <a:t>complete</a:t>
            </a:r>
            <a:r>
              <a:rPr lang="en-AU" dirty="0"/>
              <a:t> regarding the event of interest. Because the competing event (e.g., death) happened, the primary event (e.g., cancer) is now biologically or logically impossible. The participant is removed from the “at risk” pool for the event of interest.</a:t>
            </a:r>
            <a:r>
              <a:rPr lang="en-US" dirty="0">
                <a:solidFill>
                  <a:srgbClr val="000000"/>
                </a:solidFill>
                <a:latin typeface="Calisto MT"/>
              </a:rPr>
              <a:t> </a:t>
            </a:r>
          </a:p>
          <a:p>
            <a:pPr lvl="0">
              <a:defRPr/>
            </a:pPr>
            <a:r>
              <a:rPr lang="en-US" b="1" dirty="0">
                <a:solidFill>
                  <a:srgbClr val="000000"/>
                </a:solidFill>
                <a:latin typeface="Calisto MT"/>
              </a:rPr>
              <a:t>Statistical challenge:</a:t>
            </a:r>
            <a:r>
              <a:rPr lang="en-US" dirty="0">
                <a:solidFill>
                  <a:srgbClr val="000000"/>
                </a:solidFill>
                <a:latin typeface="Calisto MT"/>
              </a:rPr>
              <a:t> </a:t>
            </a:r>
            <a:r>
              <a:rPr lang="en-AU" dirty="0"/>
              <a:t>The occurrence of a competing event is inherently </a:t>
            </a:r>
            <a:r>
              <a:rPr lang="en-AU" b="1" dirty="0"/>
              <a:t>informative</a:t>
            </a:r>
            <a:r>
              <a:rPr lang="en-AU" dirty="0"/>
              <a:t> regarding the event of interest. Because the probability of the event of interest has dropped to zero, treating these people as “censored” may bias our real-world estimates of the probability of the event occurring in a population where people can experience competing events. </a:t>
            </a:r>
            <a:endParaRPr lang="en-US" dirty="0"/>
          </a:p>
        </p:txBody>
      </p:sp>
      <p:sp>
        <p:nvSpPr>
          <p:cNvPr id="4" name="Footer Placeholder 3">
            <a:extLst>
              <a:ext uri="{FF2B5EF4-FFF2-40B4-BE49-F238E27FC236}">
                <a16:creationId xmlns:a16="http://schemas.microsoft.com/office/drawing/2014/main" id="{FC3C4FAE-FE64-8F0F-8337-55CC9FA6A7B6}"/>
              </a:ext>
            </a:extLst>
          </p:cNvPr>
          <p:cNvSpPr>
            <a:spLocks noGrp="1"/>
          </p:cNvSpPr>
          <p:nvPr>
            <p:ph type="ftr" sz="quarter" idx="11"/>
          </p:nvPr>
        </p:nvSpPr>
        <p:spPr/>
        <p:txBody>
          <a:bodyPr/>
          <a:lstStyle/>
          <a:p>
            <a:r>
              <a:rPr lang="en-US"/>
              <a:t>maarit.laaksonen@sydney.edu.au</a:t>
            </a:r>
            <a:endParaRPr lang="en-US" dirty="0"/>
          </a:p>
        </p:txBody>
      </p:sp>
    </p:spTree>
    <p:extLst>
      <p:ext uri="{BB962C8B-B14F-4D97-AF65-F5344CB8AC3E}">
        <p14:creationId xmlns:p14="http://schemas.microsoft.com/office/powerpoint/2010/main" val="2432637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94E3D-6642-7527-E776-A116BE730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CA0EC-F58B-ACE2-69E4-6BD127573674}"/>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A35793F7-BB1F-BAD9-DA1E-CBE7D31C02D4}"/>
              </a:ext>
            </a:extLst>
          </p:cNvPr>
          <p:cNvSpPr>
            <a:spLocks noGrp="1"/>
          </p:cNvSpPr>
          <p:nvPr>
            <p:ph idx="1"/>
          </p:nvPr>
        </p:nvSpPr>
        <p:spPr>
          <a:xfrm>
            <a:off x="742759" y="1750857"/>
            <a:ext cx="11108345" cy="4739256"/>
          </a:xfrm>
        </p:spPr>
        <p:txBody>
          <a:bodyPr>
            <a:normAutofit/>
          </a:bodyPr>
          <a:lstStyle/>
          <a:p>
            <a:r>
              <a:rPr lang="en-US" dirty="0"/>
              <a:t>We can perform a Gray test for the differences in sub-distribution hazards or CIFs using the </a:t>
            </a:r>
            <a:r>
              <a:rPr lang="en-US" dirty="0" err="1">
                <a:latin typeface="Courier New" panose="02070309020205020404" pitchFamily="49" charset="0"/>
                <a:cs typeface="Courier New" panose="02070309020205020404" pitchFamily="49" charset="0"/>
              </a:rPr>
              <a:t>cuminc</a:t>
            </a:r>
            <a:r>
              <a:rPr lang="en-US" dirty="0"/>
              <a:t> function from the </a:t>
            </a:r>
            <a:r>
              <a:rPr lang="en-US" dirty="0" err="1">
                <a:latin typeface="Courier New" panose="02070309020205020404" pitchFamily="49" charset="0"/>
                <a:cs typeface="Courier New" panose="02070309020205020404" pitchFamily="49" charset="0"/>
              </a:rPr>
              <a:t>cmprsk</a:t>
            </a:r>
            <a:r>
              <a:rPr lang="en-US" dirty="0"/>
              <a:t> package</a:t>
            </a:r>
          </a:p>
          <a:p>
            <a:endParaRPr lang="en-US" dirty="0"/>
          </a:p>
          <a:p>
            <a:pPr marL="0" indent="0">
              <a:buNone/>
            </a:pPr>
            <a:endParaRPr lang="en-US" dirty="0"/>
          </a:p>
          <a:p>
            <a:pPr>
              <a:spcBef>
                <a:spcPts val="1800"/>
              </a:spcBef>
            </a:pPr>
            <a:r>
              <a:rPr lang="en-US" dirty="0"/>
              <a:t>The first line refers to progression as first event (</a:t>
            </a:r>
            <a:r>
              <a:rPr lang="en-US" dirty="0" err="1">
                <a:latin typeface="Courier New" panose="02070309020205020404" pitchFamily="49" charset="0"/>
                <a:cs typeface="Courier New" panose="02070309020205020404" pitchFamily="49" charset="0"/>
              </a:rPr>
              <a:t>statusCR</a:t>
            </a:r>
            <a:r>
              <a:rPr lang="en-US" dirty="0"/>
              <a:t> = 1) and the second line to death as first event (</a:t>
            </a:r>
            <a:r>
              <a:rPr lang="en-US" dirty="0" err="1">
                <a:latin typeface="Courier New" panose="02070309020205020404" pitchFamily="49" charset="0"/>
                <a:cs typeface="Courier New" panose="02070309020205020404" pitchFamily="49" charset="0"/>
              </a:rPr>
              <a:t>statusCR</a:t>
            </a:r>
            <a:r>
              <a:rPr lang="en-US" dirty="0">
                <a:latin typeface="Courier New" panose="02070309020205020404" pitchFamily="49" charset="0"/>
                <a:cs typeface="Courier New" panose="02070309020205020404" pitchFamily="49" charset="0"/>
              </a:rPr>
              <a:t> </a:t>
            </a:r>
            <a:r>
              <a:rPr lang="en-US" dirty="0"/>
              <a:t>= 2)</a:t>
            </a:r>
          </a:p>
          <a:p>
            <a:r>
              <a:rPr lang="en-US" dirty="0"/>
              <a:t>The output displays the value of the test statistics (</a:t>
            </a:r>
            <a:r>
              <a:rPr lang="en-US" dirty="0">
                <a:latin typeface="Courier New" panose="02070309020205020404" pitchFamily="49" charset="0"/>
                <a:cs typeface="Courier New" panose="02070309020205020404" pitchFamily="49" charset="0"/>
              </a:rPr>
              <a:t>stat</a:t>
            </a:r>
            <a:r>
              <a:rPr lang="en-US" dirty="0"/>
              <a:t>), the p-value of the Gray test (</a:t>
            </a:r>
            <a:r>
              <a:rPr lang="en-US" dirty="0" err="1">
                <a:latin typeface="Courier New" panose="02070309020205020404" pitchFamily="49" charset="0"/>
                <a:cs typeface="Courier New" panose="02070309020205020404" pitchFamily="49" charset="0"/>
              </a:rPr>
              <a:t>pv</a:t>
            </a:r>
            <a:r>
              <a:rPr lang="en-US" dirty="0"/>
              <a:t>), and the number of degrees of freedom of the chi-square distribution (</a:t>
            </a:r>
            <a:r>
              <a:rPr lang="en-US" dirty="0" err="1">
                <a:latin typeface="Courier New" panose="02070309020205020404" pitchFamily="49" charset="0"/>
                <a:cs typeface="Courier New" panose="02070309020205020404" pitchFamily="49" charset="0"/>
              </a:rPr>
              <a:t>df</a:t>
            </a:r>
            <a:r>
              <a:rPr lang="en-US" dirty="0"/>
              <a:t>)</a:t>
            </a:r>
          </a:p>
          <a:p>
            <a:r>
              <a:rPr lang="en-US" dirty="0"/>
              <a:t>The difference in the sub-distribution hazards or CIFs for time to progression as the first event was statistically significant (p-value = 0.003) but not for death as the first event (p-value = 0.628)</a:t>
            </a:r>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E0283371-A819-C96E-B511-B71B4577DBA9}"/>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1AB08D51-C5C3-F6AD-E6A9-2AC11131B7BF}"/>
              </a:ext>
            </a:extLst>
          </p:cNvPr>
          <p:cNvPicPr>
            <a:picLocks noChangeAspect="1"/>
          </p:cNvPicPr>
          <p:nvPr/>
        </p:nvPicPr>
        <p:blipFill>
          <a:blip r:embed="rId3"/>
          <a:stretch>
            <a:fillRect/>
          </a:stretch>
        </p:blipFill>
        <p:spPr>
          <a:xfrm>
            <a:off x="1097336" y="2619499"/>
            <a:ext cx="10351905" cy="877900"/>
          </a:xfrm>
          <a:prstGeom prst="rect">
            <a:avLst/>
          </a:prstGeom>
        </p:spPr>
      </p:pic>
    </p:spTree>
    <p:extLst>
      <p:ext uri="{BB962C8B-B14F-4D97-AF65-F5344CB8AC3E}">
        <p14:creationId xmlns:p14="http://schemas.microsoft.com/office/powerpoint/2010/main" val="195380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B2BF-2BAC-78AD-52A1-AC2F76EA7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66F980-034A-CADA-B6ED-3345900BE7D2}"/>
              </a:ext>
            </a:extLst>
          </p:cNvPr>
          <p:cNvSpPr>
            <a:spLocks noGrp="1"/>
          </p:cNvSpPr>
          <p:nvPr>
            <p:ph type="title"/>
          </p:nvPr>
        </p:nvSpPr>
        <p:spPr>
          <a:xfrm>
            <a:off x="700088" y="909637"/>
            <a:ext cx="9141744" cy="1307592"/>
          </a:xfrm>
        </p:spPr>
        <p:txBody>
          <a:bodyPr>
            <a:normAutofit/>
          </a:bodyPr>
          <a:lstStyle/>
          <a:p>
            <a:r>
              <a:rPr lang="en-US" dirty="0"/>
              <a:t>R Data example – plotting </a:t>
            </a:r>
            <a:r>
              <a:rPr lang="en-US" dirty="0" err="1"/>
              <a:t>cifs</a:t>
            </a:r>
            <a:endParaRPr lang="en-AU" dirty="0"/>
          </a:p>
        </p:txBody>
      </p:sp>
      <p:sp>
        <p:nvSpPr>
          <p:cNvPr id="10" name="Content Placeholder 9">
            <a:extLst>
              <a:ext uri="{FF2B5EF4-FFF2-40B4-BE49-F238E27FC236}">
                <a16:creationId xmlns:a16="http://schemas.microsoft.com/office/drawing/2014/main" id="{B5AF59FF-CC70-E43F-5497-66436F4099DB}"/>
              </a:ext>
            </a:extLst>
          </p:cNvPr>
          <p:cNvSpPr>
            <a:spLocks noGrp="1"/>
          </p:cNvSpPr>
          <p:nvPr>
            <p:ph idx="1"/>
          </p:nvPr>
        </p:nvSpPr>
        <p:spPr>
          <a:xfrm>
            <a:off x="742759" y="1750857"/>
            <a:ext cx="11108345" cy="4739256"/>
          </a:xfrm>
        </p:spPr>
        <p:txBody>
          <a:bodyPr>
            <a:normAutofit/>
          </a:bodyPr>
          <a:lstStyle/>
          <a:p>
            <a:endParaRPr lang="en-US" dirty="0">
              <a:highlight>
                <a:srgbClr val="FFFF00"/>
              </a:highlight>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86EC5F29-D091-3D7D-3362-4F8D97305A4F}"/>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898E281A-DFB1-2F2B-6295-639D0AE40758}"/>
              </a:ext>
            </a:extLst>
          </p:cNvPr>
          <p:cNvPicPr>
            <a:picLocks noChangeAspect="1"/>
          </p:cNvPicPr>
          <p:nvPr/>
        </p:nvPicPr>
        <p:blipFill>
          <a:blip r:embed="rId3"/>
          <a:stretch>
            <a:fillRect/>
          </a:stretch>
        </p:blipFill>
        <p:spPr>
          <a:xfrm>
            <a:off x="1109663" y="1688882"/>
            <a:ext cx="6927432" cy="4284215"/>
          </a:xfrm>
          <a:prstGeom prst="rect">
            <a:avLst/>
          </a:prstGeom>
        </p:spPr>
      </p:pic>
    </p:spTree>
    <p:extLst>
      <p:ext uri="{BB962C8B-B14F-4D97-AF65-F5344CB8AC3E}">
        <p14:creationId xmlns:p14="http://schemas.microsoft.com/office/powerpoint/2010/main" val="1494956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95AAB-DF4C-27BA-A628-6BE364F1D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D1D58-9912-9B43-714A-9F68DFA36DD0}"/>
              </a:ext>
            </a:extLst>
          </p:cNvPr>
          <p:cNvSpPr>
            <a:spLocks noGrp="1"/>
          </p:cNvSpPr>
          <p:nvPr>
            <p:ph type="title"/>
          </p:nvPr>
        </p:nvSpPr>
        <p:spPr/>
        <p:txBody>
          <a:bodyPr/>
          <a:lstStyle/>
          <a:p>
            <a:r>
              <a:rPr lang="en-US" dirty="0"/>
              <a:t>Hypothesis testing</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E89086-E5D0-9870-EEE9-9286D798315E}"/>
                  </a:ext>
                </a:extLst>
              </p:cNvPr>
              <p:cNvSpPr>
                <a:spLocks noGrp="1"/>
              </p:cNvSpPr>
              <p:nvPr>
                <p:ph idx="1"/>
              </p:nvPr>
            </p:nvSpPr>
            <p:spPr>
              <a:xfrm>
                <a:off x="700635" y="2052309"/>
                <a:ext cx="10691265" cy="3739896"/>
              </a:xfrm>
            </p:spPr>
            <p:txBody>
              <a:bodyPr>
                <a:normAutofit fontScale="85000" lnSpcReduction="10000"/>
              </a:bodyPr>
              <a:lstStyle/>
              <a:p>
                <a:pPr marL="0" indent="0">
                  <a:buNone/>
                </a:pPr>
                <a:r>
                  <a:rPr lang="en-US" b="1" dirty="0"/>
                  <a:t>2. Comparison of sub-distribution hazards (Gray test)</a:t>
                </a:r>
                <a:endParaRPr lang="en-US" b="1" dirty="0">
                  <a:ea typeface="Cambria Math" panose="02040503050406030204" pitchFamily="18" charset="0"/>
                </a:endParaRPr>
              </a:p>
              <a:p>
                <a:r>
                  <a:rPr lang="en-US" dirty="0"/>
                  <a:t>The general form of the score for group </a:t>
                </a:r>
                <a:r>
                  <a:rPr lang="en-US" i="1" dirty="0" err="1"/>
                  <a:t>i</a:t>
                </a:r>
                <a:r>
                  <a:rPr lang="en-US" i="1" dirty="0"/>
                  <a:t>  </a:t>
                </a:r>
                <a:r>
                  <a:rPr lang="en-US" dirty="0"/>
                  <a:t>for the event of interest is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𝜏</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e>
                          </m:d>
                          <m:r>
                            <a:rPr lang="en-US" b="0" i="1" smtClean="0">
                              <a:latin typeface="Cambria Math" panose="02040503050406030204" pitchFamily="18" charset="0"/>
                            </a:rPr>
                            <m:t>𝑑𝑡</m:t>
                          </m:r>
                        </m:e>
                      </m:nary>
                      <m:r>
                        <a:rPr lang="en-US" b="0" i="0" smtClean="0">
                          <a:latin typeface="Cambria Math" panose="02040503050406030204" pitchFamily="18" charset="0"/>
                        </a:rPr>
                        <m:t>,</m:t>
                      </m:r>
                    </m:oMath>
                  </m:oMathPara>
                </a14:m>
                <a:endParaRPr lang="en-US" b="0" i="1" dirty="0">
                  <a:latin typeface="Cambria Math" panose="02040503050406030204" pitchFamily="18" charset="0"/>
                </a:endParaRPr>
              </a:p>
              <a:p>
                <a:pPr>
                  <a:buClr>
                    <a:schemeClr val="bg1"/>
                  </a:buClr>
                </a:pPr>
                <a:r>
                  <a:rPr lang="en-US" dirty="0">
                    <a:latin typeface="Cambria Math" panose="02040503050406030204" pitchFamily="18" charset="0"/>
                  </a:rPr>
                  <a:t>where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 </m:t>
                    </m:r>
                  </m:oMath>
                </a14:m>
                <a:r>
                  <a:rPr lang="en-US" b="0" dirty="0">
                    <a:latin typeface="Cambria Math" panose="02040503050406030204" pitchFamily="18" charset="0"/>
                  </a:rPr>
                  <a:t>is the maximum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b="0" dirty="0">
                    <a:latin typeface="Cambria Math" panose="02040503050406030204" pitchFamily="18" charset="0"/>
                  </a:rPr>
                  <a:t> is a weight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𝑖</m:t>
                        </m:r>
                      </m:sub>
                    </m:sSub>
                  </m:oMath>
                </a14:m>
                <a:r>
                  <a:rPr lang="en-US" b="0" dirty="0">
                    <a:latin typeface="Cambria Math" panose="02040503050406030204" pitchFamily="18" charset="0"/>
                  </a:rPr>
                  <a:t>(t) is the hazard of the sub-distribution for group </a:t>
                </a:r>
                <a:r>
                  <a:rPr lang="en-US" i="1" dirty="0" err="1"/>
                  <a:t>i</a:t>
                </a:r>
                <a:r>
                  <a:rPr lang="en-US" dirty="0"/>
                  <a:t>,</a:t>
                </a:r>
                <a:r>
                  <a:rPr lang="en-US" i="1" dirty="0"/>
                  <a:t> </a:t>
                </a:r>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0</m:t>
                        </m:r>
                      </m:sub>
                    </m:sSub>
                  </m:oMath>
                </a14:m>
                <a:r>
                  <a:rPr lang="en-US" dirty="0">
                    <a:latin typeface="Cambria Math" panose="02040503050406030204" pitchFamily="18" charset="0"/>
                  </a:rPr>
                  <a:t>(t) is the hazard of the sub-distribution for all groups together.</a:t>
                </a:r>
              </a:p>
              <a:p>
                <a:r>
                  <a:rPr lang="en-US" b="0" dirty="0">
                    <a:latin typeface="Cambria Math" panose="02040503050406030204" pitchFamily="18" charset="0"/>
                  </a:rPr>
                  <a:t>In general, the weight function is of the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latin typeface="Cambria Math" panose="02040503050406030204" pitchFamily="18" charset="0"/>
                  </a:rPr>
                  <a:t>  =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0" smtClean="0">
                        <a:latin typeface="Cambria Math" panose="02040503050406030204" pitchFamily="18" charset="0"/>
                      </a:rPr>
                      <m:t>, </m:t>
                    </m:r>
                    <m:r>
                      <m:rPr>
                        <m:sty m:val="p"/>
                      </m:rPr>
                      <a:rPr lang="en-US" b="0" i="0" smtClean="0">
                        <a:latin typeface="Cambria Math" panose="02040503050406030204" pitchFamily="18" charset="0"/>
                      </a:rPr>
                      <m:t>where</m:t>
                    </m:r>
                    <m:r>
                      <a:rPr lang="en-US" b="0" i="0" smtClean="0">
                        <a:latin typeface="Cambria Math" panose="02040503050406030204" pitchFamily="18" charset="0"/>
                      </a:rPr>
                      <m:t> </m:t>
                    </m:r>
                    <m:r>
                      <m:rPr>
                        <m:sty m:val="p"/>
                      </m:rPr>
                      <a:rPr lang="en-US" b="0" i="0" smtClean="0">
                        <a:latin typeface="Cambria Math" panose="02040503050406030204" pitchFamily="18" charset="0"/>
                      </a:rPr>
                      <m:t>typically</m:t>
                    </m:r>
                    <m:r>
                      <a:rPr lang="en-US" b="0" i="0" smtClean="0">
                        <a:latin typeface="Cambria Math" panose="02040503050406030204" pitchFamily="18" charset="0"/>
                      </a:rPr>
                      <m:t> </m:t>
                    </m:r>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=1</m:t>
                    </m:r>
                  </m:oMath>
                </a14:m>
                <a:r>
                  <a:rPr lang="en-US" b="0" dirty="0">
                    <a:latin typeface="Cambria Math" panose="02040503050406030204" pitchFamily="18" charset="0"/>
                  </a:rPr>
                  <a:t> and</a:t>
                </a:r>
                <a:endParaRPr lang="en-US" i="1" dirty="0">
                  <a:latin typeface="Cambria Math" panose="02040503050406030204" pitchFamily="18" charset="0"/>
                </a:endParaRP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f>
                      <m:fPr>
                        <m:ctrlPr>
                          <a:rPr lang="en-US" b="0" i="1" smtClean="0">
                            <a:latin typeface="Cambria Math" panose="02040503050406030204" pitchFamily="18" charset="0"/>
                          </a:rPr>
                        </m:ctrlPr>
                      </m:fPr>
                      <m:num>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e>
                        </m:d>
                      </m:num>
                      <m:den>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m:t>
                                </m:r>
                              </m:e>
                            </m:acc>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e>
                        </m:d>
                      </m:den>
                    </m:f>
                  </m:oMath>
                </a14:m>
                <a:r>
                  <a:rPr lang="en-US" dirty="0"/>
                  <a:t>,</a:t>
                </a:r>
              </a:p>
              <a:p>
                <a:pPr>
                  <a:buClr>
                    <a:schemeClr val="bg1"/>
                  </a:buClr>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is the number of individuals at risk at time </a:t>
                </a:r>
                <a:r>
                  <a:rPr lang="en-US" i="1" dirty="0"/>
                  <a:t>t</a:t>
                </a:r>
                <a:r>
                  <a:rPr lang="en-US" dirty="0"/>
                  <a:t> in group </a:t>
                </a:r>
                <a:r>
                  <a:rPr lang="en-US" i="1" dirty="0" err="1"/>
                  <a:t>i</a:t>
                </a:r>
                <a:r>
                  <a:rPr lang="en-US" dirty="0"/>
                  <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e>
                    </m:d>
                  </m:oMath>
                </a14:m>
                <a:r>
                  <a:rPr lang="en-US" dirty="0"/>
                  <a:t> is the left-hand limit of the CIF for the event of interest and S</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e>
                    </m:d>
                  </m:oMath>
                </a14:m>
                <a:r>
                  <a:rPr lang="en-US" dirty="0"/>
                  <a:t> is the left-hand limit of the probability of being free of any event (KM estimate). </a:t>
                </a:r>
              </a:p>
            </p:txBody>
          </p:sp>
        </mc:Choice>
        <mc:Fallback xmlns="">
          <p:sp>
            <p:nvSpPr>
              <p:cNvPr id="3" name="Content Placeholder 2">
                <a:extLst>
                  <a:ext uri="{FF2B5EF4-FFF2-40B4-BE49-F238E27FC236}">
                    <a16:creationId xmlns:a16="http://schemas.microsoft.com/office/drawing/2014/main" id="{21E89086-E5D0-9870-EEE9-9286D798315E}"/>
                  </a:ext>
                </a:extLst>
              </p:cNvPr>
              <p:cNvSpPr>
                <a:spLocks noGrp="1" noRot="1" noChangeAspect="1" noMove="1" noResize="1" noEditPoints="1" noAdjustHandles="1" noChangeArrowheads="1" noChangeShapeType="1" noTextEdit="1"/>
              </p:cNvSpPr>
              <p:nvPr>
                <p:ph idx="1"/>
              </p:nvPr>
            </p:nvSpPr>
            <p:spPr>
              <a:xfrm>
                <a:off x="700635" y="2052309"/>
                <a:ext cx="10691265" cy="3739896"/>
              </a:xfrm>
              <a:blipFill>
                <a:blip r:embed="rId3"/>
                <a:stretch>
                  <a:fillRect l="-399" t="-653" r="-342"/>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ED315033-27DC-B773-0CB5-76C9A48350CF}"/>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3012078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461A-FBF0-D465-509F-A6F0D7AFD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F9447-87C5-15FA-7898-A076A33A45E9}"/>
              </a:ext>
            </a:extLst>
          </p:cNvPr>
          <p:cNvSpPr>
            <a:spLocks noGrp="1"/>
          </p:cNvSpPr>
          <p:nvPr>
            <p:ph type="title"/>
          </p:nvPr>
        </p:nvSpPr>
        <p:spPr/>
        <p:txBody>
          <a:bodyPr>
            <a:normAutofit/>
          </a:bodyPr>
          <a:lstStyle/>
          <a:p>
            <a:r>
              <a:rPr lang="en-US" dirty="0"/>
              <a:t>Goals of competing risk analysis</a:t>
            </a:r>
            <a:endParaRPr lang="en-AU" dirty="0"/>
          </a:p>
        </p:txBody>
      </p:sp>
      <p:sp>
        <p:nvSpPr>
          <p:cNvPr id="3" name="Content Placeholder 2">
            <a:extLst>
              <a:ext uri="{FF2B5EF4-FFF2-40B4-BE49-F238E27FC236}">
                <a16:creationId xmlns:a16="http://schemas.microsoft.com/office/drawing/2014/main" id="{741E3343-BFBA-5139-C452-D20A920807B0}"/>
              </a:ext>
            </a:extLst>
          </p:cNvPr>
          <p:cNvSpPr>
            <a:spLocks noGrp="1"/>
          </p:cNvSpPr>
          <p:nvPr>
            <p:ph idx="1"/>
          </p:nvPr>
        </p:nvSpPr>
        <p:spPr/>
        <p:txBody>
          <a:bodyPr>
            <a:normAutofit fontScale="92500" lnSpcReduction="10000"/>
          </a:bodyPr>
          <a:lstStyle/>
          <a:p>
            <a:pPr marL="457200" lvl="0" indent="-457200">
              <a:buAutoNum type="arabicPeriod"/>
              <a:defRPr/>
            </a:pPr>
            <a:r>
              <a:rPr lang="en-US" b="1" dirty="0">
                <a:solidFill>
                  <a:srgbClr val="000000"/>
                </a:solidFill>
                <a:latin typeface="Calisto MT"/>
              </a:rPr>
              <a:t>Estimation: Quantifying real-world risk </a:t>
            </a:r>
          </a:p>
          <a:p>
            <a:pPr lvl="1">
              <a:defRPr/>
            </a:pPr>
            <a:r>
              <a:rPr lang="en-US" b="1" dirty="0"/>
              <a:t>Goal:</a:t>
            </a:r>
            <a:r>
              <a:rPr lang="en-US" dirty="0"/>
              <a:t> To estimate the probability of a specific event in the presence of other competing events</a:t>
            </a:r>
          </a:p>
          <a:p>
            <a:pPr lvl="1">
              <a:defRPr/>
            </a:pPr>
            <a:r>
              <a:rPr lang="en-US" b="1" dirty="0"/>
              <a:t>Approach:</a:t>
            </a:r>
            <a:r>
              <a:rPr lang="en-US" dirty="0"/>
              <a:t> Cause-specific cumulative incidence function (CIF)</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Hypothesis testing: Comparing groups</a:t>
            </a:r>
          </a:p>
          <a:p>
            <a:pPr lvl="1">
              <a:defRPr/>
            </a:pPr>
            <a:r>
              <a:rPr lang="en-US" b="1" dirty="0"/>
              <a:t>Goal:</a:t>
            </a:r>
            <a:r>
              <a:rPr lang="en-US" dirty="0"/>
              <a:t> To determine if the occurrence of events differs significantly between groups (e.g., treatment vs. control) in the presence of competing risks</a:t>
            </a:r>
          </a:p>
          <a:p>
            <a:pPr lvl="1">
              <a:defRPr/>
            </a:pPr>
            <a:r>
              <a:rPr lang="en-US" b="1" dirty="0"/>
              <a:t>Approach:</a:t>
            </a:r>
            <a:r>
              <a:rPr lang="en-US" dirty="0"/>
              <a:t> Statistical comparison of CIF curves or underlying hazards (cause-specific or sub-distribution) </a:t>
            </a:r>
            <a:endParaRPr lang="en-US" b="1" dirty="0">
              <a:solidFill>
                <a:srgbClr val="000000"/>
              </a:solidFill>
              <a:latin typeface="Calisto MT"/>
            </a:endParaRPr>
          </a:p>
          <a:p>
            <a:pPr marL="457200" lvl="0" indent="-457200">
              <a:buAutoNum type="arabicPeriod"/>
              <a:defRPr/>
            </a:pPr>
            <a:r>
              <a:rPr lang="en-US" b="1" dirty="0">
                <a:solidFill>
                  <a:srgbClr val="000000"/>
                </a:solidFill>
                <a:latin typeface="Calisto MT"/>
              </a:rPr>
              <a:t>Modelling: Identifying risk factors</a:t>
            </a:r>
          </a:p>
          <a:p>
            <a:pPr lvl="1">
              <a:defRPr/>
            </a:pPr>
            <a:r>
              <a:rPr lang="en-US" b="1" dirty="0"/>
              <a:t>Goal:</a:t>
            </a:r>
            <a:r>
              <a:rPr lang="en-US" dirty="0"/>
              <a:t> To investigate the impact of multiple covariates simultaneously on the event of interest</a:t>
            </a:r>
          </a:p>
          <a:p>
            <a:pPr lvl="1">
              <a:defRPr/>
            </a:pPr>
            <a:r>
              <a:rPr lang="en-US" b="1" dirty="0"/>
              <a:t>Approach:</a:t>
            </a:r>
            <a:r>
              <a:rPr lang="en-US" dirty="0"/>
              <a:t> </a:t>
            </a:r>
            <a:r>
              <a:rPr lang="en-US" dirty="0" err="1"/>
              <a:t>Utilising</a:t>
            </a:r>
            <a:r>
              <a:rPr lang="en-US" dirty="0"/>
              <a:t> specific models – such as Fine-Gray sub-distribution model or cause-specific hazards model – depending on the research question of interest</a:t>
            </a:r>
            <a:endParaRPr lang="en-US" b="1" dirty="0">
              <a:solidFill>
                <a:srgbClr val="000000"/>
              </a:solidFill>
              <a:latin typeface="Calisto MT"/>
            </a:endParaRPr>
          </a:p>
          <a:p>
            <a:pPr lvl="1">
              <a:defRPr/>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CAD7E519-3F3C-2846-2547-E5F4E7222FB0}"/>
              </a:ext>
            </a:extLst>
          </p:cNvPr>
          <p:cNvSpPr>
            <a:spLocks noGrp="1"/>
          </p:cNvSpPr>
          <p:nvPr>
            <p:ph type="ftr" sz="quarter" idx="11"/>
          </p:nvPr>
        </p:nvSpPr>
        <p:spPr/>
        <p:txBody>
          <a:bodyPr/>
          <a:lstStyle/>
          <a:p>
            <a:r>
              <a:rPr lang="en-US" dirty="0"/>
              <a:t>maarit.laaksonen@sydney.edu.au</a:t>
            </a:r>
          </a:p>
        </p:txBody>
      </p:sp>
      <p:sp>
        <p:nvSpPr>
          <p:cNvPr id="6" name="TextBox 5">
            <a:extLst>
              <a:ext uri="{FF2B5EF4-FFF2-40B4-BE49-F238E27FC236}">
                <a16:creationId xmlns:a16="http://schemas.microsoft.com/office/drawing/2014/main" id="{6833A575-2442-7AD6-9CD2-E08340A13818}"/>
              </a:ext>
            </a:extLst>
          </p:cNvPr>
          <p:cNvSpPr txBox="1"/>
          <p:nvPr/>
        </p:nvSpPr>
        <p:spPr>
          <a:xfrm>
            <a:off x="765805" y="4602761"/>
            <a:ext cx="10560923" cy="1263316"/>
          </a:xfrm>
          <a:prstGeom prst="rect">
            <a:avLst/>
          </a:prstGeom>
          <a:noFill/>
          <a:ln>
            <a:solidFill>
              <a:srgbClr val="FF0000"/>
            </a:solidFill>
          </a:ln>
        </p:spPr>
        <p:txBody>
          <a:bodyPr wrap="square" rtlCol="0">
            <a:spAutoFit/>
          </a:bodyPr>
          <a:lstStyle/>
          <a:p>
            <a:endParaRPr lang="en-AU" dirty="0"/>
          </a:p>
        </p:txBody>
      </p:sp>
    </p:spTree>
    <p:extLst>
      <p:ext uri="{BB962C8B-B14F-4D97-AF65-F5344CB8AC3E}">
        <p14:creationId xmlns:p14="http://schemas.microsoft.com/office/powerpoint/2010/main" val="3532997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1CEE-0621-AAD0-ED1F-507FA65A7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DB3DB-5FF9-E3CE-DB17-0057ABF00A93}"/>
              </a:ext>
            </a:extLst>
          </p:cNvPr>
          <p:cNvSpPr>
            <a:spLocks noGrp="1"/>
          </p:cNvSpPr>
          <p:nvPr>
            <p:ph type="title"/>
          </p:nvPr>
        </p:nvSpPr>
        <p:spPr/>
        <p:txBody>
          <a:bodyPr>
            <a:normAutofit fontScale="90000"/>
          </a:bodyPr>
          <a:lstStyle/>
          <a:p>
            <a:r>
              <a:rPr lang="en-US" dirty="0"/>
              <a:t>Modelling in the presence of competing risks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44634F-AFD3-89AD-A116-68155A74005A}"/>
                  </a:ext>
                </a:extLst>
              </p:cNvPr>
              <p:cNvSpPr>
                <a:spLocks noGrp="1"/>
              </p:cNvSpPr>
              <p:nvPr>
                <p:ph idx="1"/>
              </p:nvPr>
            </p:nvSpPr>
            <p:spPr/>
            <p:txBody>
              <a:bodyPr>
                <a:normAutofit/>
              </a:bodyPr>
              <a:lstStyle/>
              <a:p>
                <a:pPr marL="0" indent="0">
                  <a:buNone/>
                </a:pPr>
                <a:r>
                  <a:rPr lang="en-US" b="1" dirty="0"/>
                  <a:t>1. Proportional cause-specific hazards model</a:t>
                </a:r>
              </a:p>
              <a:p>
                <a:r>
                  <a:rPr lang="en-US" dirty="0"/>
                  <a:t>To quantify the biological effect of covariates on the rate of an event among those currently at risk, we apply the cause-specific hazards model, such as the Cox PH model, on one type of event, while </a:t>
                </a:r>
                <a:r>
                  <a:rPr lang="en-US" b="1" dirty="0"/>
                  <a:t>censoring the patients experiencing competing events</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𝑡</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e>
                        </m:d>
                      </m:e>
                    </m:func>
                  </m:oMath>
                </a14:m>
                <a:r>
                  <a:rPr lang="en-US" b="0" dirty="0">
                    <a:ea typeface="Cambria Math" panose="02040503050406030204" pitchFamily="18" charset="0"/>
                  </a:rPr>
                  <a:t>,</a:t>
                </a:r>
              </a:p>
              <a:p>
                <a:pPr>
                  <a:buClr>
                    <a:schemeClr val="bg1"/>
                  </a:buClr>
                </a:pPr>
                <a:r>
                  <a:rPr lang="en-US" dirty="0">
                    <a:ea typeface="Cambria Math" panose="02040503050406030204" pitchFamily="18" charset="0"/>
                  </a:rPr>
                  <a:t>w</a:t>
                </a:r>
                <a:r>
                  <a:rPr lang="en-US" b="0" dirty="0">
                    <a:ea typeface="Cambria Math" panose="02040503050406030204" pitchFamily="18" charset="0"/>
                  </a:rPr>
                  <a:t>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𝑡</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m:t>
                    </m:r>
                  </m:oMath>
                </a14:m>
                <a:r>
                  <a:rPr lang="en-US" b="0" dirty="0">
                    <a:ea typeface="Cambria Math" panose="02040503050406030204" pitchFamily="18" charset="0"/>
                  </a:rPr>
                  <a:t> is the cause-specific hazard for event type </a:t>
                </a:r>
                <a14:m>
                  <m:oMath xmlns:m="http://schemas.openxmlformats.org/officeDocument/2006/math">
                    <m:r>
                      <a:rPr lang="en-US" i="1">
                        <a:latin typeface="Cambria Math" panose="02040503050406030204" pitchFamily="18" charset="0"/>
                      </a:rPr>
                      <m:t>𝑘</m:t>
                    </m:r>
                  </m:oMath>
                </a14:m>
                <a:r>
                  <a:rPr lang="en-US" b="0" dirty="0">
                    <a:ea typeface="Cambria Math" panose="02040503050406030204" pitchFamily="18" charset="0"/>
                  </a:rPr>
                  <a:t> for a subject with a covariate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 </m:t>
                    </m:r>
                  </m:oMath>
                </a14:m>
                <a:r>
                  <a:rPr lang="en-US" b="0" dirty="0">
                    <a:ea typeface="Cambria Math" panose="02040503050406030204" pitchFamily="18" charset="0"/>
                  </a:rPr>
                  <a:t>the baseline cause-specific hazard for event type </a:t>
                </a:r>
                <a14:m>
                  <m:oMath xmlns:m="http://schemas.openxmlformats.org/officeDocument/2006/math">
                    <m:r>
                      <a:rPr lang="en-US" i="1">
                        <a:latin typeface="Cambria Math" panose="02040503050406030204" pitchFamily="18" charset="0"/>
                      </a:rPr>
                      <m:t>𝑘</m:t>
                    </m:r>
                  </m:oMath>
                </a14:m>
                <a:r>
                  <a:rPr lang="en-US" b="0" dirty="0">
                    <a:ea typeface="Cambria Math" panose="02040503050406030204" pitchFamily="18" charset="0"/>
                  </a:rPr>
                  <a:t>,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𝑝</m:t>
                            </m:r>
                          </m:sub>
                        </m:sSub>
                      </m:e>
                    </m:d>
                  </m:oMath>
                </a14:m>
                <a:r>
                  <a:rPr lang="en-US" b="0" dirty="0">
                    <a:ea typeface="Cambria Math" panose="02040503050406030204" pitchFamily="18" charset="0"/>
                  </a:rPr>
                  <a:t> the </a:t>
                </a:r>
                <a:r>
                  <a:rPr lang="en-US" b="0" i="1" dirty="0">
                    <a:ea typeface="Cambria Math" panose="02040503050406030204" pitchFamily="18" charset="0"/>
                  </a:rPr>
                  <a:t>p</a:t>
                </a:r>
                <a:r>
                  <a:rPr lang="en-US" b="0" dirty="0">
                    <a:ea typeface="Cambria Math" panose="02040503050406030204" pitchFamily="18" charset="0"/>
                  </a:rPr>
                  <a:t>-vector of parameters associates with the vector </a:t>
                </a:r>
                <a14:m>
                  <m:oMath xmlns:m="http://schemas.openxmlformats.org/officeDocument/2006/math">
                    <m:r>
                      <a:rPr lang="en-US" i="1">
                        <a:latin typeface="Cambria Math" panose="02040503050406030204" pitchFamily="18" charset="0"/>
                      </a:rPr>
                      <m:t>𝑋</m:t>
                    </m:r>
                  </m:oMath>
                </a14:m>
                <a:endParaRPr lang="en-US" b="0" dirty="0">
                  <a:ea typeface="Cambria Math" panose="02040503050406030204" pitchFamily="18" charset="0"/>
                </a:endParaRPr>
              </a:p>
              <a:p>
                <a:r>
                  <a:rPr lang="en-US" dirty="0">
                    <a:ea typeface="Cambria Math" panose="02040503050406030204" pitchFamily="18" charset="0"/>
                  </a:rPr>
                  <a:t>The estimation procedure is identical to the standard Cox PH model for one type of event</a:t>
                </a:r>
              </a:p>
            </p:txBody>
          </p:sp>
        </mc:Choice>
        <mc:Fallback xmlns="">
          <p:sp>
            <p:nvSpPr>
              <p:cNvPr id="3" name="Content Placeholder 2">
                <a:extLst>
                  <a:ext uri="{FF2B5EF4-FFF2-40B4-BE49-F238E27FC236}">
                    <a16:creationId xmlns:a16="http://schemas.microsoft.com/office/drawing/2014/main" id="{F044634F-AFD3-89AD-A116-68155A74005A}"/>
                  </a:ext>
                </a:extLst>
              </p:cNvPr>
              <p:cNvSpPr>
                <a:spLocks noGrp="1" noRot="1" noChangeAspect="1" noMove="1" noResize="1" noEditPoints="1" noAdjustHandles="1" noChangeArrowheads="1" noChangeShapeType="1" noTextEdit="1"/>
              </p:cNvSpPr>
              <p:nvPr>
                <p:ph idx="1"/>
              </p:nvPr>
            </p:nvSpPr>
            <p:spPr>
              <a:blipFill>
                <a:blip r:embed="rId3"/>
                <a:stretch>
                  <a:fillRect l="-627" t="-816" b="-2610"/>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83FD565F-90DB-441B-061B-BF88B19D1D03}"/>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3863919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D2F8-E891-A039-4663-8404F9F71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26D24-76B0-EBBB-9808-1CC648B1F0C9}"/>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0A75160D-12E8-BB37-1BE2-604ACDBE2F91}"/>
              </a:ext>
            </a:extLst>
          </p:cNvPr>
          <p:cNvSpPr>
            <a:spLocks noGrp="1"/>
          </p:cNvSpPr>
          <p:nvPr>
            <p:ph idx="1"/>
          </p:nvPr>
        </p:nvSpPr>
        <p:spPr>
          <a:xfrm>
            <a:off x="700088" y="1563433"/>
            <a:ext cx="11108345" cy="4739256"/>
          </a:xfrm>
        </p:spPr>
        <p:txBody>
          <a:bodyPr>
            <a:normAutofit lnSpcReduction="10000"/>
          </a:bodyPr>
          <a:lstStyle/>
          <a:p>
            <a:r>
              <a:rPr lang="en-US" dirty="0"/>
              <a:t>Cause-specific Cox PH model for progression as first event can be fitted using the </a:t>
            </a:r>
            <a:r>
              <a:rPr lang="en-US" dirty="0" err="1">
                <a:latin typeface="Courier New" panose="02070309020205020404" pitchFamily="49" charset="0"/>
                <a:cs typeface="Courier New" panose="02070309020205020404" pitchFamily="49" charset="0"/>
              </a:rPr>
              <a:t>coxph</a:t>
            </a:r>
            <a:r>
              <a:rPr lang="en-US" dirty="0"/>
              <a:t> command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HR = 0.79 (95% CI = 0.68, 0.91) for progression as the first event for CAP versus CP, among patients who are currently alive and free of progression</a:t>
            </a:r>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C3C52BAC-6690-DC28-F8A5-D7EF8A620142}"/>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DD99E855-0BD5-443E-1B36-D82642BC00FF}"/>
              </a:ext>
            </a:extLst>
          </p:cNvPr>
          <p:cNvPicPr>
            <a:picLocks noChangeAspect="1"/>
          </p:cNvPicPr>
          <p:nvPr/>
        </p:nvPicPr>
        <p:blipFill>
          <a:blip r:embed="rId3"/>
          <a:stretch>
            <a:fillRect/>
          </a:stretch>
        </p:blipFill>
        <p:spPr>
          <a:xfrm>
            <a:off x="1062305" y="1948635"/>
            <a:ext cx="7025894" cy="3475788"/>
          </a:xfrm>
          <a:prstGeom prst="rect">
            <a:avLst/>
          </a:prstGeom>
        </p:spPr>
      </p:pic>
    </p:spTree>
    <p:extLst>
      <p:ext uri="{BB962C8B-B14F-4D97-AF65-F5344CB8AC3E}">
        <p14:creationId xmlns:p14="http://schemas.microsoft.com/office/powerpoint/2010/main" val="3248152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A21BB-D858-D675-3361-1D834A4406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1D42A-AAAB-C55D-CB82-0B3FA0DA5939}"/>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24C5A741-8688-3493-002C-E50EB9238CFF}"/>
              </a:ext>
            </a:extLst>
          </p:cNvPr>
          <p:cNvSpPr>
            <a:spLocks noGrp="1"/>
          </p:cNvSpPr>
          <p:nvPr>
            <p:ph idx="1"/>
          </p:nvPr>
        </p:nvSpPr>
        <p:spPr>
          <a:xfrm>
            <a:off x="700088" y="1563433"/>
            <a:ext cx="11108345" cy="4739256"/>
          </a:xfrm>
        </p:spPr>
        <p:txBody>
          <a:bodyPr>
            <a:normAutofit lnSpcReduction="10000"/>
          </a:bodyPr>
          <a:lstStyle/>
          <a:p>
            <a:r>
              <a:rPr lang="en-US" dirty="0"/>
              <a:t>Similarly, cause-specific Cox PH model for death as first event: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spcBef>
                <a:spcPts val="1500"/>
              </a:spcBef>
            </a:pPr>
            <a:r>
              <a:rPr lang="en-US" dirty="0"/>
              <a:t>HR = 0.92 (95% CI = 0.70, 1.22) for death as first event for CAP versus CP, among patients who are currently alive and free of progression</a:t>
            </a:r>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0780A543-0869-1FF8-7567-6232567E16D7}"/>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F87B7837-60E8-636D-FDBD-8585F340C52E}"/>
              </a:ext>
            </a:extLst>
          </p:cNvPr>
          <p:cNvPicPr>
            <a:picLocks noChangeAspect="1"/>
          </p:cNvPicPr>
          <p:nvPr/>
        </p:nvPicPr>
        <p:blipFill>
          <a:blip r:embed="rId3"/>
          <a:stretch>
            <a:fillRect/>
          </a:stretch>
        </p:blipFill>
        <p:spPr>
          <a:xfrm>
            <a:off x="1026209" y="1972698"/>
            <a:ext cx="7316513" cy="3619560"/>
          </a:xfrm>
          <a:prstGeom prst="rect">
            <a:avLst/>
          </a:prstGeom>
        </p:spPr>
      </p:pic>
      <p:sp>
        <p:nvSpPr>
          <p:cNvPr id="6" name="TextBox 5">
            <a:extLst>
              <a:ext uri="{FF2B5EF4-FFF2-40B4-BE49-F238E27FC236}">
                <a16:creationId xmlns:a16="http://schemas.microsoft.com/office/drawing/2014/main" id="{F94531E6-BAEC-312A-27AA-CE8EDC0BD76B}"/>
              </a:ext>
            </a:extLst>
          </p:cNvPr>
          <p:cNvSpPr txBox="1"/>
          <p:nvPr/>
        </p:nvSpPr>
        <p:spPr>
          <a:xfrm>
            <a:off x="3047215" y="2969691"/>
            <a:ext cx="6094428" cy="923330"/>
          </a:xfrm>
          <a:prstGeom prst="rect">
            <a:avLst/>
          </a:prstGeom>
          <a:noFill/>
        </p:spPr>
        <p:txBody>
          <a:bodyPr wrap="square">
            <a:spAutoFit/>
          </a:bodyPr>
          <a:lstStyle/>
          <a:p>
            <a:pPr>
              <a:spcBef>
                <a:spcPts val="1500"/>
              </a:spcBef>
            </a:pPr>
            <a:r>
              <a:rPr lang="en-US" dirty="0"/>
              <a:t>HR = 0.92 (95% CI = 0.70, 1.22) for death as first event for CAP versus CP, among patients who are currently alive and free of progression</a:t>
            </a:r>
          </a:p>
        </p:txBody>
      </p:sp>
      <p:sp>
        <p:nvSpPr>
          <p:cNvPr id="8" name="TextBox 7">
            <a:extLst>
              <a:ext uri="{FF2B5EF4-FFF2-40B4-BE49-F238E27FC236}">
                <a16:creationId xmlns:a16="http://schemas.microsoft.com/office/drawing/2014/main" id="{8B2888DC-4BF0-930F-95D7-ADD63BF37182}"/>
              </a:ext>
            </a:extLst>
          </p:cNvPr>
          <p:cNvSpPr txBox="1"/>
          <p:nvPr/>
        </p:nvSpPr>
        <p:spPr>
          <a:xfrm>
            <a:off x="3047215" y="2969691"/>
            <a:ext cx="6094428" cy="923330"/>
          </a:xfrm>
          <a:prstGeom prst="rect">
            <a:avLst/>
          </a:prstGeom>
          <a:noFill/>
        </p:spPr>
        <p:txBody>
          <a:bodyPr wrap="square">
            <a:spAutoFit/>
          </a:bodyPr>
          <a:lstStyle/>
          <a:p>
            <a:pPr>
              <a:spcBef>
                <a:spcPts val="1500"/>
              </a:spcBef>
            </a:pPr>
            <a:r>
              <a:rPr lang="en-US" dirty="0"/>
              <a:t>HR = 0.92 (95% CI = 0.70, 1.22) for death as first event for CAP versus CP, among patients who are currently alive and free of progression</a:t>
            </a:r>
          </a:p>
        </p:txBody>
      </p:sp>
    </p:spTree>
    <p:extLst>
      <p:ext uri="{BB962C8B-B14F-4D97-AF65-F5344CB8AC3E}">
        <p14:creationId xmlns:p14="http://schemas.microsoft.com/office/powerpoint/2010/main" val="3837584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42C72-E1A7-5199-9822-2BDC44154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50339-C7D3-7952-E5F2-6EA916BE289E}"/>
              </a:ext>
            </a:extLst>
          </p:cNvPr>
          <p:cNvSpPr>
            <a:spLocks noGrp="1"/>
          </p:cNvSpPr>
          <p:nvPr>
            <p:ph type="title"/>
          </p:nvPr>
        </p:nvSpPr>
        <p:spPr/>
        <p:txBody>
          <a:bodyPr>
            <a:normAutofit fontScale="90000"/>
          </a:bodyPr>
          <a:lstStyle/>
          <a:p>
            <a:r>
              <a:rPr lang="en-US" dirty="0"/>
              <a:t>Modelling in the presence of competing risks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329D7-5017-74B2-AE66-74C85B94A7CF}"/>
                  </a:ext>
                </a:extLst>
              </p:cNvPr>
              <p:cNvSpPr>
                <a:spLocks noGrp="1"/>
              </p:cNvSpPr>
              <p:nvPr>
                <p:ph idx="1"/>
              </p:nvPr>
            </p:nvSpPr>
            <p:spPr/>
            <p:txBody>
              <a:bodyPr>
                <a:normAutofit/>
              </a:bodyPr>
              <a:lstStyle/>
              <a:p>
                <a:pPr marL="0" indent="0">
                  <a:buNone/>
                </a:pPr>
                <a:r>
                  <a:rPr lang="en-US" b="1" dirty="0"/>
                  <a:t>2. Fine and Gray model (sub-distribution PH model) or competing risks PH model</a:t>
                </a:r>
              </a:p>
              <a:p>
                <a:r>
                  <a:rPr lang="en-US" dirty="0"/>
                  <a:t>To quantify the ‘real-world’ effect of covariates while accounting for competing events, we model sub-distribution hazards</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𝑡</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𝑘</m:t>
                                </m:r>
                              </m:sub>
                            </m:sSub>
                          </m:e>
                        </m:d>
                      </m:e>
                    </m:func>
                  </m:oMath>
                </a14:m>
                <a:r>
                  <a:rPr lang="en-US" b="0" dirty="0">
                    <a:ea typeface="Cambria Math" panose="02040503050406030204" pitchFamily="18" charset="0"/>
                  </a:rPr>
                  <a:t>,</a:t>
                </a:r>
              </a:p>
              <a:p>
                <a:pPr>
                  <a:buClr>
                    <a:schemeClr val="bg1"/>
                  </a:buClr>
                </a:pPr>
                <a:r>
                  <a:rPr lang="en-US" dirty="0">
                    <a:ea typeface="Cambria Math" panose="02040503050406030204" pitchFamily="18" charset="0"/>
                  </a:rPr>
                  <a:t>w</a:t>
                </a:r>
                <a:r>
                  <a:rPr lang="en-US" b="0" dirty="0">
                    <a:ea typeface="Cambria Math" panose="02040503050406030204" pitchFamily="18" charset="0"/>
                  </a:rPr>
                  <a:t>here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𝑡</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rPr>
                      <m:t>)</m:t>
                    </m:r>
                  </m:oMath>
                </a14:m>
                <a:r>
                  <a:rPr lang="en-US" b="0" dirty="0">
                    <a:ea typeface="Cambria Math" panose="02040503050406030204" pitchFamily="18" charset="0"/>
                  </a:rPr>
                  <a:t> is the sub-distribution hazard for event type </a:t>
                </a:r>
                <a14:m>
                  <m:oMath xmlns:m="http://schemas.openxmlformats.org/officeDocument/2006/math">
                    <m:r>
                      <a:rPr lang="en-US" i="1">
                        <a:latin typeface="Cambria Math" panose="02040503050406030204" pitchFamily="18" charset="0"/>
                      </a:rPr>
                      <m:t>𝑘</m:t>
                    </m:r>
                  </m:oMath>
                </a14:m>
                <a:r>
                  <a:rPr lang="en-US" b="0" dirty="0">
                    <a:ea typeface="Cambria Math" panose="02040503050406030204" pitchFamily="18" charset="0"/>
                  </a:rPr>
                  <a:t> for a subject with a covariate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 </m:t>
                    </m:r>
                  </m:oMath>
                </a14:m>
                <a:r>
                  <a:rPr lang="en-US" b="0" dirty="0">
                    <a:ea typeface="Cambria Math" panose="02040503050406030204" pitchFamily="18" charset="0"/>
                  </a:rPr>
                  <a:t>the baseline sub-distribution hazard for event type </a:t>
                </a:r>
                <a14:m>
                  <m:oMath xmlns:m="http://schemas.openxmlformats.org/officeDocument/2006/math">
                    <m:r>
                      <a:rPr lang="en-US" i="1">
                        <a:latin typeface="Cambria Math" panose="02040503050406030204" pitchFamily="18" charset="0"/>
                      </a:rPr>
                      <m:t>𝑘</m:t>
                    </m:r>
                  </m:oMath>
                </a14:m>
                <a:r>
                  <a:rPr lang="en-US" b="0" dirty="0">
                    <a:ea typeface="Cambria Math" panose="02040503050406030204" pitchFamily="18" charset="0"/>
                  </a:rPr>
                  <a:t>,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𝑝</m:t>
                            </m:r>
                          </m:sub>
                        </m:sSub>
                      </m:e>
                    </m:d>
                  </m:oMath>
                </a14:m>
                <a:r>
                  <a:rPr lang="en-US" b="0" dirty="0">
                    <a:ea typeface="Cambria Math" panose="02040503050406030204" pitchFamily="18" charset="0"/>
                  </a:rPr>
                  <a:t> the </a:t>
                </a:r>
                <a:r>
                  <a:rPr lang="en-US" b="0" i="1" dirty="0">
                    <a:ea typeface="Cambria Math" panose="02040503050406030204" pitchFamily="18" charset="0"/>
                  </a:rPr>
                  <a:t>p</a:t>
                </a:r>
                <a:r>
                  <a:rPr lang="en-US" b="0" dirty="0">
                    <a:ea typeface="Cambria Math" panose="02040503050406030204" pitchFamily="18" charset="0"/>
                  </a:rPr>
                  <a:t>-vector of parameters associates with the vector </a:t>
                </a:r>
                <a14:m>
                  <m:oMath xmlns:m="http://schemas.openxmlformats.org/officeDocument/2006/math">
                    <m:r>
                      <a:rPr lang="en-US" i="1">
                        <a:latin typeface="Cambria Math" panose="02040503050406030204" pitchFamily="18" charset="0"/>
                      </a:rPr>
                      <m:t>𝑋</m:t>
                    </m:r>
                  </m:oMath>
                </a14:m>
                <a:endParaRPr lang="en-US" b="0" dirty="0">
                  <a:ea typeface="Cambria Math" panose="02040503050406030204" pitchFamily="18" charset="0"/>
                </a:endParaRPr>
              </a:p>
              <a:p>
                <a:r>
                  <a:rPr lang="en-US" dirty="0">
                    <a:ea typeface="Cambria Math" panose="02040503050406030204" pitchFamily="18" charset="0"/>
                  </a:rPr>
                  <a:t>This allows for the direct quantification of covariate impacts on the cumulative incidence functions</a:t>
                </a:r>
              </a:p>
            </p:txBody>
          </p:sp>
        </mc:Choice>
        <mc:Fallback xmlns="">
          <p:sp>
            <p:nvSpPr>
              <p:cNvPr id="3" name="Content Placeholder 2">
                <a:extLst>
                  <a:ext uri="{FF2B5EF4-FFF2-40B4-BE49-F238E27FC236}">
                    <a16:creationId xmlns:a16="http://schemas.microsoft.com/office/drawing/2014/main" id="{20F329D7-5017-74B2-AE66-74C85B94A7CF}"/>
                  </a:ext>
                </a:extLst>
              </p:cNvPr>
              <p:cNvSpPr>
                <a:spLocks noGrp="1" noRot="1" noChangeAspect="1" noMove="1" noResize="1" noEditPoints="1" noAdjustHandles="1" noChangeArrowheads="1" noChangeShapeType="1" noTextEdit="1"/>
              </p:cNvSpPr>
              <p:nvPr>
                <p:ph idx="1"/>
              </p:nvPr>
            </p:nvSpPr>
            <p:spPr>
              <a:blipFill>
                <a:blip r:embed="rId3"/>
                <a:stretch>
                  <a:fillRect l="-627" t="-816" b="-2610"/>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9A7FB775-9852-6DC1-5352-3429F97691B4}"/>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1009708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65BD6-7B13-E9F1-845D-5BB5567F4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D76BB-2CE7-6B16-A0A0-A87D9C34B428}"/>
              </a:ext>
            </a:extLst>
          </p:cNvPr>
          <p:cNvSpPr>
            <a:spLocks noGrp="1"/>
          </p:cNvSpPr>
          <p:nvPr>
            <p:ph type="title"/>
          </p:nvPr>
        </p:nvSpPr>
        <p:spPr/>
        <p:txBody>
          <a:bodyPr>
            <a:normAutofit fontScale="90000"/>
          </a:bodyPr>
          <a:lstStyle/>
          <a:p>
            <a:r>
              <a:rPr lang="en-US" dirty="0"/>
              <a:t>Modelling in the presence of competing risks</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FBE3CE-B2CD-F53B-82FC-6E2591956C9E}"/>
                  </a:ext>
                </a:extLst>
              </p:cNvPr>
              <p:cNvSpPr>
                <a:spLocks noGrp="1"/>
              </p:cNvSpPr>
              <p:nvPr>
                <p:ph idx="1"/>
              </p:nvPr>
            </p:nvSpPr>
            <p:spPr>
              <a:xfrm>
                <a:off x="700635" y="2034283"/>
                <a:ext cx="11145468" cy="4109663"/>
              </a:xfrm>
            </p:spPr>
            <p:txBody>
              <a:bodyPr>
                <a:normAutofit fontScale="92500" lnSpcReduction="10000"/>
              </a:bodyPr>
              <a:lstStyle/>
              <a:p>
                <a:pPr marL="0" indent="0">
                  <a:buNone/>
                </a:pPr>
                <a:r>
                  <a:rPr lang="en-US" b="1" dirty="0"/>
                  <a:t>2. Fine and Gray model (sub-distribution PH model) or competing risks PH model</a:t>
                </a:r>
              </a:p>
              <a:p>
                <a:r>
                  <a:rPr lang="en-US" dirty="0" err="1"/>
                  <a:t>Utilises</a:t>
                </a:r>
                <a:r>
                  <a:rPr lang="en-US" dirty="0"/>
                  <a:t> partial likelihood approach similar to the Cox model, but with a modified risk set and weights:</a:t>
                </a:r>
              </a:p>
              <a:p>
                <a:pPr marL="0" indent="0">
                  <a:buNone/>
                </a:pPr>
                <a:r>
                  <a:rPr lang="en-US" b="0" dirty="0"/>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𝑟</m:t>
                        </m:r>
                      </m:sup>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𝑘</m:t>
                                </m:r>
                              </m:sub>
                            </m:sSub>
                            <m:r>
                              <a:rPr lang="en-US" b="0" i="1" smtClean="0">
                                <a:latin typeface="Cambria Math" panose="02040503050406030204" pitchFamily="18" charset="0"/>
                              </a:rPr>
                              <m:t>)</m:t>
                            </m:r>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𝑗𝑖</m:t>
                                    </m:r>
                                  </m:sub>
                                </m:sSub>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𝑘</m:t>
                                    </m:r>
                                  </m:sub>
                                </m:sSub>
                                <m:r>
                                  <a:rPr lang="en-US" b="0" i="1" smtClean="0">
                                    <a:latin typeface="Cambria Math" panose="02040503050406030204" pitchFamily="18" charset="0"/>
                                  </a:rPr>
                                  <m:t>)</m:t>
                                </m:r>
                              </m:e>
                            </m:nary>
                          </m:den>
                        </m:f>
                      </m:e>
                    </m:nary>
                  </m:oMath>
                </a14:m>
                <a:r>
                  <a:rPr lang="en-US" b="0" dirty="0">
                    <a:ea typeface="Cambria Math" panose="02040503050406030204" pitchFamily="18" charset="0"/>
                  </a:rPr>
                  <a:t>,</a:t>
                </a:r>
              </a:p>
              <a:p>
                <a:pPr>
                  <a:buClr>
                    <a:schemeClr val="bg1"/>
                  </a:buClr>
                </a:pPr>
                <a:r>
                  <a:rPr lang="en-US" dirty="0">
                    <a:ea typeface="Cambria Math" panose="02040503050406030204" pitchFamily="18" charset="0"/>
                  </a:rPr>
                  <a:t>w</a:t>
                </a:r>
                <a:r>
                  <a:rPr lang="en-US" b="0" dirty="0">
                    <a:ea typeface="Cambria Math" panose="02040503050406030204" pitchFamily="18" charset="0"/>
                  </a:rPr>
                  <a:t>here the product is taken over the </a:t>
                </a:r>
                <a14:m>
                  <m:oMath xmlns:m="http://schemas.openxmlformats.org/officeDocument/2006/math">
                    <m:r>
                      <a:rPr lang="en-US" i="1">
                        <a:latin typeface="Cambria Math" panose="02040503050406030204" pitchFamily="18" charset="0"/>
                      </a:rPr>
                      <m:t>𝑟</m:t>
                    </m:r>
                  </m:oMath>
                </a14:m>
                <a:r>
                  <a:rPr lang="en-US" b="0" dirty="0">
                    <a:ea typeface="Cambria Math" panose="02040503050406030204" pitchFamily="18" charset="0"/>
                  </a:rPr>
                  <a:t> time points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&lt;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2</m:t>
                        </m:r>
                      </m:sub>
                    </m:sSub>
                  </m:oMath>
                </a14:m>
                <a:r>
                  <a:rPr lang="en-US" b="0"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&lt;…&lt;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b="0" dirty="0">
                    <a:ea typeface="Cambria Math" panose="02040503050406030204" pitchFamily="18" charset="0"/>
                  </a:rPr>
                  <a:t>where </a:t>
                </a:r>
                <a:r>
                  <a:rPr lang="en-US" dirty="0">
                    <a:ea typeface="Cambria Math" panose="02040503050406030204" pitchFamily="18" charset="0"/>
                  </a:rPr>
                  <a:t>the</a:t>
                </a:r>
                <a:r>
                  <a:rPr lang="en-US" b="0" dirty="0">
                    <a:ea typeface="Cambria Math" panose="02040503050406030204" pitchFamily="18" charset="0"/>
                  </a:rPr>
                  <a:t> event of interest occurs</a:t>
                </a:r>
              </a:p>
              <a:p>
                <a:r>
                  <a:rPr lang="en-US" dirty="0">
                    <a:ea typeface="Cambria Math" panose="02040503050406030204" pitchFamily="18" charset="0"/>
                  </a:rPr>
                  <a:t>The weights are defined using the </a:t>
                </a:r>
                <a:r>
                  <a:rPr lang="en-US" b="1" dirty="0">
                    <a:ea typeface="Cambria Math" panose="02040503050406030204" pitchFamily="18" charset="0"/>
                  </a:rPr>
                  <a:t>inverse probability of censoring weighting (IPCW) </a:t>
                </a:r>
                <a:r>
                  <a:rPr lang="en-US" dirty="0">
                    <a:ea typeface="Cambria Math" panose="02040503050406030204" pitchFamily="18" charset="0"/>
                  </a:rPr>
                  <a:t>approach: </a:t>
                </a: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𝐺</m:t>
                            </m:r>
                          </m:e>
                        </m:acc>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𝑡</m:t>
                            </m:r>
                          </m:e>
                          <m:sub>
                            <m:r>
                              <a:rPr lang="en-US" b="0" i="1" smtClean="0">
                                <a:latin typeface="Cambria Math" panose="02040503050406030204" pitchFamily="18" charset="0"/>
                              </a:rPr>
                              <m:t>𝑗</m:t>
                            </m:r>
                          </m:sub>
                        </m:sSub>
                        <m:r>
                          <a:rPr lang="en-US" b="0" i="1" smtClean="0">
                            <a:latin typeface="Cambria Math" panose="02040503050406030204" pitchFamily="18" charset="0"/>
                          </a:rPr>
                          <m:t>)</m:t>
                        </m:r>
                      </m:num>
                      <m:den>
                        <m:acc>
                          <m:accPr>
                            <m:chr m:val="̂"/>
                            <m:ctrlPr>
                              <a:rPr lang="en-US" i="1">
                                <a:latin typeface="Cambria Math" panose="02040503050406030204" pitchFamily="18" charset="0"/>
                              </a:rPr>
                            </m:ctrlPr>
                          </m:accPr>
                          <m:e>
                            <m:r>
                              <a:rPr lang="en-US" i="1">
                                <a:latin typeface="Cambria Math" panose="02040503050406030204" pitchFamily="18" charset="0"/>
                              </a:rPr>
                              <m:t>𝐺</m:t>
                            </m:r>
                          </m:e>
                        </m:acc>
                        <m:d>
                          <m:dPr>
                            <m:ctrlPr>
                              <a:rPr lang="en-US" i="1" smtClean="0">
                                <a:latin typeface="Cambria Math" panose="02040503050406030204" pitchFamily="18" charset="0"/>
                              </a:rPr>
                            </m:ctrlPr>
                          </m:dPr>
                          <m:e>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smtClean="0">
                                <a:latin typeface="Cambria Math" panose="02040503050406030204" pitchFamily="18" charset="0"/>
                              </a:rPr>
                              <m:t> </m:t>
                            </m:r>
                          </m:e>
                        </m:d>
                      </m:den>
                    </m:f>
                  </m:oMath>
                </a14:m>
                <a:r>
                  <a:rPr lang="en-US" dirty="0">
                    <a:ea typeface="Cambria Math" panose="02040503050406030204" pitchFamily="18" charset="0"/>
                  </a:rPr>
                  <a:t>,</a:t>
                </a:r>
              </a:p>
              <a:p>
                <a:pPr>
                  <a:buClr>
                    <a:schemeClr val="bg1"/>
                  </a:buClr>
                </a:pPr>
                <a:r>
                  <a:rPr lang="en-US" dirty="0">
                    <a:ea typeface="Cambria Math" panose="02040503050406030204" pitchFamily="18" charset="0"/>
                  </a:rPr>
                  <a:t>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𝐺</m:t>
                        </m:r>
                      </m:e>
                    </m:acc>
                  </m:oMath>
                </a14:m>
                <a:r>
                  <a:rPr lang="en-US" dirty="0">
                    <a:ea typeface="Cambria Math" panose="02040503050406030204" pitchFamily="18" charset="0"/>
                  </a:rPr>
                  <a:t> is the KM estimate of survivor function of the </a:t>
                </a:r>
                <a:r>
                  <a:rPr lang="en-US" b="1" dirty="0">
                    <a:ea typeface="Cambria Math" panose="02040503050406030204" pitchFamily="18" charset="0"/>
                  </a:rPr>
                  <a:t>censoring distribution</a:t>
                </a:r>
                <a:r>
                  <a:rPr lang="en-US" dirty="0">
                    <a:ea typeface="Cambria Math" panose="02040503050406030204" pitchFamily="18" charset="0"/>
                  </a:rPr>
                  <a:t>; for those still alive and event-free </a:t>
                </a:r>
                <a14:m>
                  <m:oMath xmlns:m="http://schemas.openxmlformats.org/officeDocument/2006/math">
                    <m:r>
                      <a:rPr lang="en-US" i="1">
                        <a:latin typeface="Cambria Math" panose="02040503050406030204" pitchFamily="18" charset="0"/>
                      </a:rPr>
                      <m:t>𝑤</m:t>
                    </m:r>
                    <m:r>
                      <a:rPr lang="en-US" b="0" i="1" smtClean="0">
                        <a:latin typeface="Cambria Math" panose="02040503050406030204" pitchFamily="18" charset="0"/>
                      </a:rPr>
                      <m:t>=1</m:t>
                    </m:r>
                  </m:oMath>
                </a14:m>
                <a:r>
                  <a:rPr lang="en-US" dirty="0">
                    <a:ea typeface="Cambria Math" panose="02040503050406030204" pitchFamily="18" charset="0"/>
                  </a:rPr>
                  <a:t> while for those with competing events the weight gradually decreases based on the probability of being censored</a:t>
                </a:r>
              </a:p>
            </p:txBody>
          </p:sp>
        </mc:Choice>
        <mc:Fallback xmlns="">
          <p:sp>
            <p:nvSpPr>
              <p:cNvPr id="3" name="Content Placeholder 2">
                <a:extLst>
                  <a:ext uri="{FF2B5EF4-FFF2-40B4-BE49-F238E27FC236}">
                    <a16:creationId xmlns:a16="http://schemas.microsoft.com/office/drawing/2014/main" id="{F0FBE3CE-B2CD-F53B-82FC-6E2591956C9E}"/>
                  </a:ext>
                </a:extLst>
              </p:cNvPr>
              <p:cNvSpPr>
                <a:spLocks noGrp="1" noRot="1" noChangeAspect="1" noMove="1" noResize="1" noEditPoints="1" noAdjustHandles="1" noChangeArrowheads="1" noChangeShapeType="1" noTextEdit="1"/>
              </p:cNvSpPr>
              <p:nvPr>
                <p:ph idx="1"/>
              </p:nvPr>
            </p:nvSpPr>
            <p:spPr>
              <a:xfrm>
                <a:off x="700635" y="2034283"/>
                <a:ext cx="11145468" cy="4109663"/>
              </a:xfrm>
              <a:blipFill>
                <a:blip r:embed="rId3"/>
                <a:stretch>
                  <a:fillRect l="-547" t="-890"/>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D0279463-2876-54F8-C4FE-4AEB7E75A317}"/>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3565357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B3B05-9428-8362-9909-02B99CB9A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9391D-44B0-6C71-E9CC-318270744965}"/>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56804C98-7700-809B-95F2-72633C94E433}"/>
              </a:ext>
            </a:extLst>
          </p:cNvPr>
          <p:cNvSpPr>
            <a:spLocks noGrp="1"/>
          </p:cNvSpPr>
          <p:nvPr>
            <p:ph idx="1"/>
          </p:nvPr>
        </p:nvSpPr>
        <p:spPr>
          <a:xfrm>
            <a:off x="700088" y="1563433"/>
            <a:ext cx="11108345" cy="4739256"/>
          </a:xfrm>
        </p:spPr>
        <p:txBody>
          <a:bodyPr>
            <a:normAutofit/>
          </a:bodyPr>
          <a:lstStyle/>
          <a:p>
            <a:r>
              <a:rPr lang="en-US" dirty="0"/>
              <a:t>Fine and Gray model for progression as the first event can be fitted using the </a:t>
            </a:r>
            <a:r>
              <a:rPr lang="en-US" dirty="0" err="1">
                <a:latin typeface="Courier New" panose="02070309020205020404" pitchFamily="49" charset="0"/>
                <a:cs typeface="Courier New" panose="02070309020205020404" pitchFamily="49" charset="0"/>
              </a:rPr>
              <a:t>ccr</a:t>
            </a:r>
            <a:r>
              <a:rPr lang="en-US" dirty="0"/>
              <a:t> command</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a:spcBef>
                <a:spcPts val="1800"/>
              </a:spcBef>
            </a:pPr>
            <a:r>
              <a:rPr lang="en-US" dirty="0"/>
              <a:t>SHR = 0.81 (95% CI = 0.70, 0.93) for progression as the first event for CAP versus CP, while taking into account that patients may die first</a:t>
            </a:r>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C3B33F71-92E8-6E1C-F426-E8D68A8E4FC9}"/>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5" name="Picture 4">
            <a:extLst>
              <a:ext uri="{FF2B5EF4-FFF2-40B4-BE49-F238E27FC236}">
                <a16:creationId xmlns:a16="http://schemas.microsoft.com/office/drawing/2014/main" id="{149568E2-C0E3-0A89-F3EB-08C3CB3BE641}"/>
              </a:ext>
            </a:extLst>
          </p:cNvPr>
          <p:cNvPicPr>
            <a:picLocks noChangeAspect="1"/>
          </p:cNvPicPr>
          <p:nvPr/>
        </p:nvPicPr>
        <p:blipFill>
          <a:blip r:embed="rId3"/>
          <a:stretch>
            <a:fillRect/>
          </a:stretch>
        </p:blipFill>
        <p:spPr>
          <a:xfrm>
            <a:off x="1060253" y="2026828"/>
            <a:ext cx="10748180" cy="3267739"/>
          </a:xfrm>
          <a:prstGeom prst="rect">
            <a:avLst/>
          </a:prstGeom>
        </p:spPr>
      </p:pic>
    </p:spTree>
    <p:extLst>
      <p:ext uri="{BB962C8B-B14F-4D97-AF65-F5344CB8AC3E}">
        <p14:creationId xmlns:p14="http://schemas.microsoft.com/office/powerpoint/2010/main" val="231459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7799-A8FA-DF98-19EF-FEAD35B94BE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0557375-74D4-5422-D78E-4E7C5A412729}"/>
                  </a:ext>
                </a:extLst>
              </p:cNvPr>
              <p:cNvSpPr>
                <a:spLocks noGrp="1"/>
              </p:cNvSpPr>
              <p:nvPr>
                <p:ph type="title"/>
              </p:nvPr>
            </p:nvSpPr>
            <p:spPr>
              <a:xfrm>
                <a:off x="700635" y="914400"/>
                <a:ext cx="10790730" cy="1307592"/>
              </a:xfrm>
            </p:spPr>
            <p:txBody>
              <a:bodyPr>
                <a:normAutofit fontScale="90000"/>
              </a:bodyPr>
              <a:lstStyle/>
              <a:p>
                <a:r>
                  <a:rPr lang="en-US" dirty="0"/>
                  <a:t>Generalising competing risks: the </a:t>
                </a:r>
                <a14:m>
                  <m:oMath xmlns:m="http://schemas.openxmlformats.org/officeDocument/2006/math">
                    <m:r>
                      <a:rPr lang="en-US" b="0" i="1" smtClean="0">
                        <a:latin typeface="Cambria Math" panose="02040503050406030204" pitchFamily="18" charset="0"/>
                      </a:rPr>
                      <m:t>𝐾</m:t>
                    </m:r>
                  </m:oMath>
                </a14:m>
                <a:r>
                  <a:rPr lang="en-US" dirty="0"/>
                  <a:t> event case </a:t>
                </a:r>
                <a:endParaRPr lang="en-AU" dirty="0"/>
              </a:p>
            </p:txBody>
          </p:sp>
        </mc:Choice>
        <mc:Fallback xmlns="">
          <p:sp>
            <p:nvSpPr>
              <p:cNvPr id="2" name="Title 1">
                <a:extLst>
                  <a:ext uri="{FF2B5EF4-FFF2-40B4-BE49-F238E27FC236}">
                    <a16:creationId xmlns:a16="http://schemas.microsoft.com/office/drawing/2014/main" id="{E0557375-74D4-5422-D78E-4E7C5A412729}"/>
                  </a:ext>
                </a:extLst>
              </p:cNvPr>
              <p:cNvSpPr>
                <a:spLocks noGrp="1" noRot="1" noChangeAspect="1" noMove="1" noResize="1" noEditPoints="1" noAdjustHandles="1" noChangeArrowheads="1" noChangeShapeType="1" noTextEdit="1"/>
              </p:cNvSpPr>
              <p:nvPr>
                <p:ph type="title"/>
              </p:nvPr>
            </p:nvSpPr>
            <p:spPr>
              <a:xfrm>
                <a:off x="700635" y="914400"/>
                <a:ext cx="10790730" cy="1307592"/>
              </a:xfrm>
              <a:blipFill>
                <a:blip r:embed="rId3"/>
                <a:stretch>
                  <a:fillRect l="-1751" t="-6977" r="-226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3F32E-CB65-0C37-0A00-822C3A1E74B6}"/>
                  </a:ext>
                </a:extLst>
              </p:cNvPr>
              <p:cNvSpPr>
                <a:spLocks noGrp="1"/>
              </p:cNvSpPr>
              <p:nvPr>
                <p:ph idx="1"/>
              </p:nvPr>
            </p:nvSpPr>
            <p:spPr/>
            <p:txBody>
              <a:bodyPr>
                <a:normAutofit/>
              </a:bodyPr>
              <a:lstStyle/>
              <a:p>
                <a:pPr lvl="0">
                  <a:spcBef>
                    <a:spcPts val="1800"/>
                  </a:spcBef>
                  <a:defRPr/>
                </a:pPr>
                <a:r>
                  <a:rPr lang="en-US" dirty="0">
                    <a:solidFill>
                      <a:srgbClr val="000000"/>
                    </a:solidFill>
                    <a:latin typeface="Calisto MT"/>
                  </a:rPr>
                  <a:t>An individual may experience </a:t>
                </a:r>
                <a14:m>
                  <m:oMath xmlns:m="http://schemas.openxmlformats.org/officeDocument/2006/math">
                    <m:r>
                      <a:rPr lang="en-US" b="0" i="1" smtClean="0">
                        <a:solidFill>
                          <a:srgbClr val="000000"/>
                        </a:solidFill>
                        <a:latin typeface="Cambria Math" panose="02040503050406030204" pitchFamily="18" charset="0"/>
                      </a:rPr>
                      <m:t>𝑘</m:t>
                    </m:r>
                    <m:r>
                      <a:rPr lang="en-US" b="0" i="1" smtClean="0">
                        <a:solidFill>
                          <a:srgbClr val="000000"/>
                        </a:solidFill>
                        <a:latin typeface="Cambria Math" panose="02040503050406030204" pitchFamily="18" charset="0"/>
                      </a:rPr>
                      <m:t>=1,…, </m:t>
                    </m:r>
                    <m:r>
                      <a:rPr lang="en-US" b="0" i="1" smtClean="0">
                        <a:solidFill>
                          <a:srgbClr val="000000"/>
                        </a:solidFill>
                        <a:latin typeface="Cambria Math" panose="02040503050406030204" pitchFamily="18" charset="0"/>
                      </a:rPr>
                      <m:t>𝐾</m:t>
                    </m:r>
                  </m:oMath>
                </a14:m>
                <a:r>
                  <a:rPr lang="en-US" dirty="0">
                    <a:solidFill>
                      <a:srgbClr val="000000"/>
                    </a:solidFill>
                    <a:latin typeface="Calisto MT"/>
                  </a:rPr>
                  <a:t> different event types (e.g., causes of deaths)</a:t>
                </a:r>
              </a:p>
              <a:p>
                <a:pPr lvl="0">
                  <a:spcBef>
                    <a:spcPts val="1800"/>
                  </a:spcBef>
                  <a:defRPr/>
                </a:pPr>
                <a:r>
                  <a:rPr lang="en-US" dirty="0">
                    <a:solidFill>
                      <a:srgbClr val="000000"/>
                    </a:solidFill>
                    <a:latin typeface="Calisto MT"/>
                  </a:rPr>
                  <a:t>We typically focus on </a:t>
                </a:r>
                <a:r>
                  <a:rPr lang="en-US" b="1" dirty="0">
                    <a:solidFill>
                      <a:srgbClr val="000000"/>
                    </a:solidFill>
                    <a:latin typeface="Calisto MT"/>
                  </a:rPr>
                  <a:t>one event of interest</a:t>
                </a:r>
                <a:r>
                  <a:rPr lang="en-US" dirty="0">
                    <a:solidFill>
                      <a:srgbClr val="000000"/>
                    </a:solidFill>
                    <a:latin typeface="Calisto MT"/>
                  </a:rPr>
                  <a:t>, while the remaining </a:t>
                </a:r>
                <a14:m>
                  <m:oMath xmlns:m="http://schemas.openxmlformats.org/officeDocument/2006/math">
                    <m:r>
                      <a:rPr lang="en-US" i="1">
                        <a:solidFill>
                          <a:srgbClr val="000000"/>
                        </a:solidFill>
                        <a:latin typeface="Cambria Math" panose="02040503050406030204" pitchFamily="18" charset="0"/>
                      </a:rPr>
                      <m:t>𝐾</m:t>
                    </m:r>
                    <m:r>
                      <a:rPr lang="en-US" b="0" i="1" smtClean="0">
                        <a:solidFill>
                          <a:srgbClr val="000000"/>
                        </a:solidFill>
                        <a:latin typeface="Cambria Math" panose="02040503050406030204" pitchFamily="18" charset="0"/>
                      </a:rPr>
                      <m:t>−1</m:t>
                    </m:r>
                  </m:oMath>
                </a14:m>
                <a:r>
                  <a:rPr lang="en-US" dirty="0">
                    <a:solidFill>
                      <a:srgbClr val="000000"/>
                    </a:solidFill>
                    <a:latin typeface="Calisto MT"/>
                  </a:rPr>
                  <a:t> events are treated as </a:t>
                </a:r>
                <a:r>
                  <a:rPr lang="en-US" b="1" dirty="0">
                    <a:solidFill>
                      <a:srgbClr val="000000"/>
                    </a:solidFill>
                    <a:latin typeface="Calisto MT"/>
                  </a:rPr>
                  <a:t>competing risks</a:t>
                </a:r>
              </a:p>
              <a:p>
                <a:pPr lvl="0">
                  <a:spcBef>
                    <a:spcPts val="1800"/>
                  </a:spcBef>
                  <a:defRPr/>
                </a:pPr>
                <a:r>
                  <a:rPr lang="en-US" dirty="0">
                    <a:solidFill>
                      <a:srgbClr val="000000"/>
                    </a:solidFill>
                    <a:latin typeface="Calisto MT"/>
                  </a:rPr>
                  <a:t>As in traditional survival analysis, the individuals may be censored before having experienced an event, i.e., due to loss to follow-up or end of follow-up</a:t>
                </a:r>
              </a:p>
              <a:p>
                <a:pPr lvl="0">
                  <a:spcBef>
                    <a:spcPts val="1800"/>
                  </a:spcBef>
                  <a:defRPr/>
                </a:pPr>
                <a:r>
                  <a:rPr lang="en-US" dirty="0">
                    <a:solidFill>
                      <a:srgbClr val="000000"/>
                    </a:solidFill>
                    <a:latin typeface="Calisto MT"/>
                  </a:rPr>
                  <a:t>Competing events provide </a:t>
                </a:r>
                <a:r>
                  <a:rPr lang="en-US" b="1" dirty="0">
                    <a:solidFill>
                      <a:srgbClr val="000000"/>
                    </a:solidFill>
                    <a:latin typeface="Calisto MT"/>
                  </a:rPr>
                  <a:t>partial information </a:t>
                </a:r>
                <a:r>
                  <a:rPr lang="en-US" dirty="0">
                    <a:solidFill>
                      <a:srgbClr val="000000"/>
                    </a:solidFill>
                    <a:latin typeface="Calisto MT"/>
                  </a:rPr>
                  <a:t>about the event of interest: they tell us that the event of interest had not occurred up until that moment, and exactly when it became impossible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143F32E-CB65-0C37-0A00-822C3A1E74B6}"/>
                  </a:ext>
                </a:extLst>
              </p:cNvPr>
              <p:cNvSpPr>
                <a:spLocks noGrp="1" noRot="1" noChangeAspect="1" noMove="1" noResize="1" noEditPoints="1" noAdjustHandles="1" noChangeArrowheads="1" noChangeShapeType="1" noTextEdit="1"/>
              </p:cNvSpPr>
              <p:nvPr>
                <p:ph idx="1"/>
              </p:nvPr>
            </p:nvSpPr>
            <p:spPr>
              <a:blipFill>
                <a:blip r:embed="rId4"/>
                <a:stretch>
                  <a:fillRect l="-513" t="-816" r="-1083"/>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141856ED-8498-3C3D-4F47-CABB7E6EB382}"/>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1336324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3FF7B-67B0-D60D-D409-23A76ED353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6F612-79C0-BE6F-94D4-C943F6D6315B}"/>
              </a:ext>
            </a:extLst>
          </p:cNvPr>
          <p:cNvSpPr>
            <a:spLocks noGrp="1"/>
          </p:cNvSpPr>
          <p:nvPr>
            <p:ph type="title"/>
          </p:nvPr>
        </p:nvSpPr>
        <p:spPr>
          <a:xfrm>
            <a:off x="700088" y="909637"/>
            <a:ext cx="6400800" cy="1307592"/>
          </a:xfrm>
        </p:spPr>
        <p:txBody>
          <a:bodyPr>
            <a:normAutofit/>
          </a:bodyPr>
          <a:lstStyle/>
          <a:p>
            <a:r>
              <a:rPr lang="en-US" dirty="0"/>
              <a:t>R Data example</a:t>
            </a:r>
            <a:endParaRPr lang="en-AU" dirty="0"/>
          </a:p>
        </p:txBody>
      </p:sp>
      <p:sp>
        <p:nvSpPr>
          <p:cNvPr id="10" name="Content Placeholder 9">
            <a:extLst>
              <a:ext uri="{FF2B5EF4-FFF2-40B4-BE49-F238E27FC236}">
                <a16:creationId xmlns:a16="http://schemas.microsoft.com/office/drawing/2014/main" id="{5D33B70E-4F0B-8D80-F35C-7E701D736852}"/>
              </a:ext>
            </a:extLst>
          </p:cNvPr>
          <p:cNvSpPr>
            <a:spLocks noGrp="1"/>
          </p:cNvSpPr>
          <p:nvPr>
            <p:ph idx="1"/>
          </p:nvPr>
        </p:nvSpPr>
        <p:spPr>
          <a:xfrm>
            <a:off x="700088" y="1563433"/>
            <a:ext cx="11108345" cy="4739256"/>
          </a:xfrm>
        </p:spPr>
        <p:txBody>
          <a:bodyPr>
            <a:normAutofit/>
          </a:bodyPr>
          <a:lstStyle/>
          <a:p>
            <a:r>
              <a:rPr lang="en-US" dirty="0"/>
              <a:t>Similarly, Fine and Gray model for death as first event: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SHR = 1.07 (95% CI = 0.81, 1.42) for death as first event for CAP versus CP</a:t>
            </a:r>
          </a:p>
          <a:p>
            <a:endParaRPr lang="en-US" dirty="0"/>
          </a:p>
          <a:p>
            <a:endParaRPr lang="en-US" dirty="0"/>
          </a:p>
          <a:p>
            <a:endParaRPr lang="en-US" dirty="0"/>
          </a:p>
          <a:p>
            <a:pPr marL="0" indent="0">
              <a:spcBef>
                <a:spcPts val="0"/>
              </a:spcBef>
              <a:buNone/>
            </a:pPr>
            <a:endParaRPr lang="en-US" dirty="0"/>
          </a:p>
          <a:p>
            <a:endParaRPr lang="en-US" dirty="0"/>
          </a:p>
          <a:p>
            <a:pPr marL="0" indent="0">
              <a:buNone/>
            </a:pPr>
            <a:endParaRPr lang="en-US" dirty="0"/>
          </a:p>
          <a:p>
            <a:pPr lvl="0"/>
            <a:endParaRPr lang="en-AU" dirty="0"/>
          </a:p>
        </p:txBody>
      </p:sp>
      <p:sp>
        <p:nvSpPr>
          <p:cNvPr id="4" name="Footer Placeholder 3">
            <a:extLst>
              <a:ext uri="{FF2B5EF4-FFF2-40B4-BE49-F238E27FC236}">
                <a16:creationId xmlns:a16="http://schemas.microsoft.com/office/drawing/2014/main" id="{E349C19D-E206-0E1B-1178-52746DFB3E27}"/>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pic>
        <p:nvPicPr>
          <p:cNvPr id="3" name="Picture 2">
            <a:extLst>
              <a:ext uri="{FF2B5EF4-FFF2-40B4-BE49-F238E27FC236}">
                <a16:creationId xmlns:a16="http://schemas.microsoft.com/office/drawing/2014/main" id="{0138D3E7-5CC7-71F4-27C1-6E146EDFF8D1}"/>
              </a:ext>
            </a:extLst>
          </p:cNvPr>
          <p:cNvPicPr>
            <a:picLocks noChangeAspect="1"/>
          </p:cNvPicPr>
          <p:nvPr/>
        </p:nvPicPr>
        <p:blipFill>
          <a:blip r:embed="rId3"/>
          <a:stretch>
            <a:fillRect/>
          </a:stretch>
        </p:blipFill>
        <p:spPr>
          <a:xfrm>
            <a:off x="901744" y="2131530"/>
            <a:ext cx="10906689" cy="3340898"/>
          </a:xfrm>
          <a:prstGeom prst="rect">
            <a:avLst/>
          </a:prstGeom>
        </p:spPr>
      </p:pic>
    </p:spTree>
    <p:extLst>
      <p:ext uri="{BB962C8B-B14F-4D97-AF65-F5344CB8AC3E}">
        <p14:creationId xmlns:p14="http://schemas.microsoft.com/office/powerpoint/2010/main" val="103247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90137-BB09-08ED-849B-B79819255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3695F-11F9-7E9C-9D5A-890796624F87}"/>
              </a:ext>
            </a:extLst>
          </p:cNvPr>
          <p:cNvSpPr>
            <a:spLocks noGrp="1"/>
          </p:cNvSpPr>
          <p:nvPr>
            <p:ph type="title"/>
          </p:nvPr>
        </p:nvSpPr>
        <p:spPr/>
        <p:txBody>
          <a:bodyPr>
            <a:normAutofit/>
          </a:bodyPr>
          <a:lstStyle/>
          <a:p>
            <a:r>
              <a:rPr lang="en-US" dirty="0"/>
              <a:t>Model assumption checks</a:t>
            </a:r>
            <a:endParaRPr lang="en-AU" dirty="0"/>
          </a:p>
        </p:txBody>
      </p:sp>
      <p:sp>
        <p:nvSpPr>
          <p:cNvPr id="3" name="Content Placeholder 2">
            <a:extLst>
              <a:ext uri="{FF2B5EF4-FFF2-40B4-BE49-F238E27FC236}">
                <a16:creationId xmlns:a16="http://schemas.microsoft.com/office/drawing/2014/main" id="{1D46207C-FAD8-0682-D1BC-674C677B4A6D}"/>
              </a:ext>
            </a:extLst>
          </p:cNvPr>
          <p:cNvSpPr>
            <a:spLocks noGrp="1"/>
          </p:cNvSpPr>
          <p:nvPr>
            <p:ph idx="1"/>
          </p:nvPr>
        </p:nvSpPr>
        <p:spPr>
          <a:xfrm>
            <a:off x="700635" y="2034283"/>
            <a:ext cx="11145468" cy="4109663"/>
          </a:xfrm>
        </p:spPr>
        <p:txBody>
          <a:bodyPr>
            <a:normAutofit/>
          </a:bodyPr>
          <a:lstStyle/>
          <a:p>
            <a:r>
              <a:rPr lang="en-US" dirty="0"/>
              <a:t>Both the Cox PH model for the cause-specific hazard and the Fine and Gray PH model assume proportional hazards for the cause-specific hazard and sub-distribution hazard, respectively</a:t>
            </a:r>
          </a:p>
          <a:p>
            <a:r>
              <a:rPr lang="en-US" dirty="0"/>
              <a:t>Same model assumption checks as before for the standard Cox PH model apply</a:t>
            </a:r>
          </a:p>
          <a:p>
            <a:r>
              <a:rPr lang="en-US" dirty="0">
                <a:ea typeface="Cambria Math" panose="02040503050406030204" pitchFamily="18" charset="0"/>
              </a:rPr>
              <a:t>In case of non-proportional hazards, we can include interaction terms between the covariates and functions of time in a similar way as in standard Cox PH model</a:t>
            </a:r>
          </a:p>
          <a:p>
            <a:r>
              <a:rPr lang="en-US" dirty="0">
                <a:ea typeface="Cambria Math" panose="02040503050406030204" pitchFamily="18" charset="0"/>
              </a:rPr>
              <a:t>Additionally, the assumption that administrative censoring (loss to follow-up or study end) is independent of the risk of the event is particularly important in the Fine and Gray model, </a:t>
            </a:r>
            <a:r>
              <a:rPr lang="en-US">
                <a:ea typeface="Cambria Math" panose="02040503050406030204" pitchFamily="18" charset="0"/>
              </a:rPr>
              <a:t>because it </a:t>
            </a:r>
            <a:r>
              <a:rPr lang="en-US" dirty="0">
                <a:ea typeface="Cambria Math" panose="02040503050406030204" pitchFamily="18" charset="0"/>
              </a:rPr>
              <a:t>uses IPCW weights based on the censoring distribution. If those who are censored are fundamentally different from those who remain, the weights — and therefore the model results — will be biased.</a:t>
            </a:r>
          </a:p>
        </p:txBody>
      </p:sp>
      <p:sp>
        <p:nvSpPr>
          <p:cNvPr id="4" name="Footer Placeholder 3">
            <a:extLst>
              <a:ext uri="{FF2B5EF4-FFF2-40B4-BE49-F238E27FC236}">
                <a16:creationId xmlns:a16="http://schemas.microsoft.com/office/drawing/2014/main" id="{8708333D-BDE7-5CA5-9FFC-2CAF5534F5CA}"/>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896598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71DB5-2317-03E9-D87A-D4B077CD3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BF60B-E762-C4C9-1E1B-00F10025D699}"/>
              </a:ext>
            </a:extLst>
          </p:cNvPr>
          <p:cNvSpPr>
            <a:spLocks noGrp="1"/>
          </p:cNvSpPr>
          <p:nvPr>
            <p:ph type="title"/>
          </p:nvPr>
        </p:nvSpPr>
        <p:spPr/>
        <p:txBody>
          <a:bodyPr>
            <a:normAutofit/>
          </a:bodyPr>
          <a:lstStyle/>
          <a:p>
            <a:r>
              <a:rPr lang="en-US" dirty="0"/>
              <a:t>summary</a:t>
            </a:r>
            <a:endParaRPr lang="en-AU" dirty="0"/>
          </a:p>
        </p:txBody>
      </p:sp>
      <p:sp>
        <p:nvSpPr>
          <p:cNvPr id="3" name="Content Placeholder 2">
            <a:extLst>
              <a:ext uri="{FF2B5EF4-FFF2-40B4-BE49-F238E27FC236}">
                <a16:creationId xmlns:a16="http://schemas.microsoft.com/office/drawing/2014/main" id="{41766640-3E33-F213-33E3-D6D3AF567A97}"/>
              </a:ext>
            </a:extLst>
          </p:cNvPr>
          <p:cNvSpPr>
            <a:spLocks noGrp="1"/>
          </p:cNvSpPr>
          <p:nvPr>
            <p:ph idx="1"/>
          </p:nvPr>
        </p:nvSpPr>
        <p:spPr>
          <a:xfrm>
            <a:off x="700635" y="2034283"/>
            <a:ext cx="11145468" cy="4109663"/>
          </a:xfrm>
        </p:spPr>
        <p:txBody>
          <a:bodyPr>
            <a:normAutofit/>
          </a:bodyPr>
          <a:lstStyle/>
          <a:p>
            <a:r>
              <a:rPr lang="en-US" dirty="0" err="1"/>
              <a:t>Analysing</a:t>
            </a:r>
            <a:r>
              <a:rPr lang="en-US" dirty="0"/>
              <a:t> competing risks data via the cause-specific hazards or the cumulative incidence functions</a:t>
            </a:r>
            <a:r>
              <a:rPr lang="en-US" dirty="0">
                <a:ea typeface="Cambria Math" panose="02040503050406030204" pitchFamily="18" charset="0"/>
              </a:rPr>
              <a:t> reflects different aspects of the underlying competing risk process</a:t>
            </a:r>
          </a:p>
          <a:p>
            <a:r>
              <a:rPr lang="en-US" dirty="0">
                <a:ea typeface="Cambria Math" panose="02040503050406030204" pitchFamily="18" charset="0"/>
              </a:rPr>
              <a:t>Choose the appropriate type of analysis based on the research question of interest, or perform both types of analysis while acknowledging that they bring different information</a:t>
            </a:r>
            <a:endParaRPr lang="en-US" dirty="0"/>
          </a:p>
        </p:txBody>
      </p:sp>
      <p:sp>
        <p:nvSpPr>
          <p:cNvPr id="4" name="Footer Placeholder 3">
            <a:extLst>
              <a:ext uri="{FF2B5EF4-FFF2-40B4-BE49-F238E27FC236}">
                <a16:creationId xmlns:a16="http://schemas.microsoft.com/office/drawing/2014/main" id="{2D61B524-DAB8-B6E1-DA10-211C474FFB15}"/>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02402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490A-CD7C-5FCC-D96D-720093375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7CD9B-BC3E-7F1A-3185-AE3E3ABBE588}"/>
              </a:ext>
            </a:extLst>
          </p:cNvPr>
          <p:cNvSpPr>
            <a:spLocks noGrp="1"/>
          </p:cNvSpPr>
          <p:nvPr>
            <p:ph type="title"/>
          </p:nvPr>
        </p:nvSpPr>
        <p:spPr/>
        <p:txBody>
          <a:bodyPr>
            <a:normAutofit/>
          </a:bodyPr>
          <a:lstStyle/>
          <a:p>
            <a:r>
              <a:rPr lang="en-US" dirty="0"/>
              <a:t>connections</a:t>
            </a:r>
            <a:endParaRPr lang="en-AU" dirty="0"/>
          </a:p>
        </p:txBody>
      </p:sp>
      <p:sp>
        <p:nvSpPr>
          <p:cNvPr id="3" name="Content Placeholder 2">
            <a:extLst>
              <a:ext uri="{FF2B5EF4-FFF2-40B4-BE49-F238E27FC236}">
                <a16:creationId xmlns:a16="http://schemas.microsoft.com/office/drawing/2014/main" id="{B61A5023-FBDB-ACBA-304A-1C9319C057F4}"/>
              </a:ext>
            </a:extLst>
          </p:cNvPr>
          <p:cNvSpPr>
            <a:spLocks noGrp="1"/>
          </p:cNvSpPr>
          <p:nvPr>
            <p:ph idx="1"/>
          </p:nvPr>
        </p:nvSpPr>
        <p:spPr>
          <a:xfrm>
            <a:off x="700635" y="2034283"/>
            <a:ext cx="11145468" cy="4109663"/>
          </a:xfrm>
        </p:spPr>
        <p:txBody>
          <a:bodyPr>
            <a:normAutofit/>
          </a:bodyPr>
          <a:lstStyle/>
          <a:p>
            <a:r>
              <a:rPr lang="en-US" dirty="0">
                <a:ea typeface="Cambria Math" panose="02040503050406030204" pitchFamily="18" charset="0"/>
              </a:rPr>
              <a:t>Competing risks analysis may also be carried out using (flexible) parametric models</a:t>
            </a:r>
            <a:endParaRPr lang="en-US" dirty="0"/>
          </a:p>
          <a:p>
            <a:r>
              <a:rPr lang="en-US" dirty="0"/>
              <a:t>Competing risk analysis can be considered as a special case of multi-state models, which extent to the analysis of semi-competing risks</a:t>
            </a:r>
          </a:p>
        </p:txBody>
      </p:sp>
      <p:sp>
        <p:nvSpPr>
          <p:cNvPr id="4" name="Footer Placeholder 3">
            <a:extLst>
              <a:ext uri="{FF2B5EF4-FFF2-40B4-BE49-F238E27FC236}">
                <a16:creationId xmlns:a16="http://schemas.microsoft.com/office/drawing/2014/main" id="{3143B3A8-9577-37F4-B2F4-756AA9C8E36D}"/>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2746143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D black question marks with one yellow question mark">
            <a:extLst>
              <a:ext uri="{FF2B5EF4-FFF2-40B4-BE49-F238E27FC236}">
                <a16:creationId xmlns:a16="http://schemas.microsoft.com/office/drawing/2014/main" id="{721E1AA8-6D93-F4CF-F806-160AC25DF323}"/>
              </a:ext>
            </a:extLst>
          </p:cNvPr>
          <p:cNvPicPr>
            <a:picLocks noChangeAspect="1"/>
          </p:cNvPicPr>
          <p:nvPr/>
        </p:nvPicPr>
        <p:blipFill>
          <a:blip r:embed="rId3"/>
          <a:srcRect l="28454" r="6658" b="1"/>
          <a:stretch>
            <a:fillRect/>
          </a:stretch>
        </p:blipFill>
        <p:spPr>
          <a:xfrm>
            <a:off x="20" y="10"/>
            <a:ext cx="12191980" cy="6857990"/>
          </a:xfrm>
          <a:prstGeom prst="rect">
            <a:avLst/>
          </a:prstGeom>
        </p:spPr>
      </p:pic>
      <p:sp>
        <p:nvSpPr>
          <p:cNvPr id="5" name="Title 4">
            <a:extLst>
              <a:ext uri="{FF2B5EF4-FFF2-40B4-BE49-F238E27FC236}">
                <a16:creationId xmlns:a16="http://schemas.microsoft.com/office/drawing/2014/main" id="{F2CF8A4D-553A-34C3-24FF-346005883243}"/>
              </a:ext>
            </a:extLst>
          </p:cNvPr>
          <p:cNvSpPr>
            <a:spLocks noGrp="1"/>
          </p:cNvSpPr>
          <p:nvPr>
            <p:ph type="title"/>
          </p:nvPr>
        </p:nvSpPr>
        <p:spPr>
          <a:xfrm>
            <a:off x="320040" y="5702710"/>
            <a:ext cx="7983068" cy="974347"/>
          </a:xfrm>
          <a:ln>
            <a:noFill/>
          </a:ln>
        </p:spPr>
        <p:txBody>
          <a:bodyPr vert="horz" lIns="91440" tIns="45720" rIns="91440" bIns="45720" rtlCol="0" anchor="ctr">
            <a:normAutofit/>
          </a:bodyPr>
          <a:lstStyle/>
          <a:p>
            <a:r>
              <a:rPr lang="en-US" sz="3600"/>
              <a:t>Any questions?</a:t>
            </a:r>
          </a:p>
        </p:txBody>
      </p:sp>
      <p:sp>
        <p:nvSpPr>
          <p:cNvPr id="6" name="Text Placeholder 5">
            <a:extLst>
              <a:ext uri="{FF2B5EF4-FFF2-40B4-BE49-F238E27FC236}">
                <a16:creationId xmlns:a16="http://schemas.microsoft.com/office/drawing/2014/main" id="{3619A029-F470-BDEF-2D18-8519A69CC137}"/>
              </a:ext>
            </a:extLst>
          </p:cNvPr>
          <p:cNvSpPr>
            <a:spLocks noGrp="1"/>
          </p:cNvSpPr>
          <p:nvPr>
            <p:ph type="body" idx="1"/>
          </p:nvPr>
        </p:nvSpPr>
        <p:spPr>
          <a:xfrm>
            <a:off x="8303108" y="5702710"/>
            <a:ext cx="3633535" cy="974347"/>
          </a:xfrm>
        </p:spPr>
        <p:txBody>
          <a:bodyPr vert="horz" lIns="91440" tIns="45720" rIns="91440" bIns="45720" rtlCol="0" anchor="ctr">
            <a:normAutofit/>
          </a:bodyPr>
          <a:lstStyle/>
          <a:p>
            <a:pPr algn="r"/>
            <a:endParaRPr lang="en-US" sz="1800">
              <a:solidFill>
                <a:schemeClr val="tx1"/>
              </a:solidFill>
            </a:endParaRPr>
          </a:p>
        </p:txBody>
      </p:sp>
      <p:sp>
        <p:nvSpPr>
          <p:cNvPr id="4" name="Footer Placeholder 3">
            <a:extLst>
              <a:ext uri="{FF2B5EF4-FFF2-40B4-BE49-F238E27FC236}">
                <a16:creationId xmlns:a16="http://schemas.microsoft.com/office/drawing/2014/main" id="{541C7FCB-BC41-CAA4-DE7F-C26249A014EC}"/>
              </a:ext>
            </a:extLst>
          </p:cNvPr>
          <p:cNvSpPr>
            <a:spLocks noGrp="1"/>
          </p:cNvSpPr>
          <p:nvPr>
            <p:ph type="ftr" sz="quarter" idx="11"/>
          </p:nvPr>
        </p:nvSpPr>
        <p:spPr>
          <a:xfrm>
            <a:off x="439272" y="182880"/>
            <a:ext cx="3079365" cy="365125"/>
          </a:xfrm>
        </p:spPr>
        <p:txBody>
          <a:bodyPr vert="horz" lIns="91440" tIns="45720" rIns="91440" bIns="45720" rtlCol="0" anchor="ctr">
            <a:normAutofit/>
          </a:bodyPr>
          <a:lstStyle/>
          <a:p>
            <a:pPr>
              <a:spcAft>
                <a:spcPts val="600"/>
              </a:spcAft>
            </a:pPr>
            <a:r>
              <a:rPr lang="en-US" kern="1200">
                <a:solidFill>
                  <a:srgbClr val="FFFFFF"/>
                </a:solidFill>
                <a:latin typeface="+mj-lt"/>
                <a:ea typeface="+mn-ea"/>
                <a:cs typeface="+mn-cs"/>
              </a:rPr>
              <a:t>Farzaneh.Boroumand@Sydney.edu.au</a:t>
            </a:r>
          </a:p>
        </p:txBody>
      </p:sp>
    </p:spTree>
    <p:extLst>
      <p:ext uri="{BB962C8B-B14F-4D97-AF65-F5344CB8AC3E}">
        <p14:creationId xmlns:p14="http://schemas.microsoft.com/office/powerpoint/2010/main" val="128164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4EBA4-84CD-5A93-D76D-35E3D3DB6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965A0-9E62-C3C6-AF40-C2E9405DEB6C}"/>
              </a:ext>
            </a:extLst>
          </p:cNvPr>
          <p:cNvSpPr>
            <a:spLocks noGrp="1"/>
          </p:cNvSpPr>
          <p:nvPr>
            <p:ph type="title"/>
          </p:nvPr>
        </p:nvSpPr>
        <p:spPr>
          <a:xfrm>
            <a:off x="700634" y="914400"/>
            <a:ext cx="11186565" cy="1307592"/>
          </a:xfrm>
        </p:spPr>
        <p:txBody>
          <a:bodyPr>
            <a:normAutofit/>
          </a:bodyPr>
          <a:lstStyle/>
          <a:p>
            <a:r>
              <a:rPr lang="en-US" dirty="0"/>
              <a:t>competing risks: the first event framework</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32EC1D-760B-5934-7D38-6BCDEE619AC9}"/>
                  </a:ext>
                </a:extLst>
              </p:cNvPr>
              <p:cNvSpPr>
                <a:spLocks noGrp="1"/>
              </p:cNvSpPr>
              <p:nvPr>
                <p:ph idx="1"/>
              </p:nvPr>
            </p:nvSpPr>
            <p:spPr/>
            <p:txBody>
              <a:bodyPr>
                <a:normAutofit/>
              </a:bodyPr>
              <a:lstStyle/>
              <a:p>
                <a:pPr lvl="0">
                  <a:defRPr/>
                </a:pPr>
                <a:r>
                  <a:rPr lang="en-US" dirty="0">
                    <a:solidFill>
                      <a:srgbClr val="000000"/>
                    </a:solidFill>
                    <a:latin typeface="Calisto MT"/>
                  </a:rPr>
                  <a:t>The </a:t>
                </a:r>
                <a14:m>
                  <m:oMath xmlns:m="http://schemas.openxmlformats.org/officeDocument/2006/math">
                    <m:r>
                      <a:rPr lang="en-US" b="0" i="1" smtClean="0">
                        <a:solidFill>
                          <a:srgbClr val="000000"/>
                        </a:solidFill>
                        <a:latin typeface="Cambria Math" panose="02040503050406030204" pitchFamily="18" charset="0"/>
                      </a:rPr>
                      <m:t>𝐾</m:t>
                    </m:r>
                  </m:oMath>
                </a14:m>
                <a:r>
                  <a:rPr lang="en-US" dirty="0">
                    <a:solidFill>
                      <a:srgbClr val="000000"/>
                    </a:solidFill>
                    <a:latin typeface="Calisto MT"/>
                  </a:rPr>
                  <a:t> different event types may be </a:t>
                </a:r>
                <a:r>
                  <a:rPr lang="en-US" b="1" dirty="0">
                    <a:solidFill>
                      <a:srgbClr val="000000"/>
                    </a:solidFill>
                    <a:latin typeface="Calisto MT"/>
                  </a:rPr>
                  <a:t>terminal</a:t>
                </a:r>
                <a:r>
                  <a:rPr lang="en-US" dirty="0">
                    <a:solidFill>
                      <a:srgbClr val="000000"/>
                    </a:solidFill>
                    <a:latin typeface="Calisto MT"/>
                  </a:rPr>
                  <a:t> (e.g., death), precluding the event of interest, or </a:t>
                </a:r>
                <a:r>
                  <a:rPr lang="en-US" b="1" dirty="0">
                    <a:solidFill>
                      <a:srgbClr val="000000"/>
                    </a:solidFill>
                    <a:latin typeface="Calisto MT"/>
                  </a:rPr>
                  <a:t>non-terminal</a:t>
                </a:r>
                <a:r>
                  <a:rPr lang="en-US" dirty="0">
                    <a:solidFill>
                      <a:srgbClr val="000000"/>
                    </a:solidFill>
                    <a:latin typeface="Calisto MT"/>
                  </a:rPr>
                  <a:t>, changing the state of the individual but not precluding the event of interest</a:t>
                </a:r>
              </a:p>
              <a:p>
                <a:pPr lvl="0">
                  <a:defRPr/>
                </a:pPr>
                <a:r>
                  <a:rPr lang="en-US" dirty="0">
                    <a:solidFill>
                      <a:srgbClr val="000000"/>
                    </a:solidFill>
                    <a:latin typeface="Calisto MT"/>
                  </a:rPr>
                  <a:t>If we are interested </a:t>
                </a:r>
                <a:r>
                  <a:rPr lang="en-US" b="1" dirty="0">
                    <a:solidFill>
                      <a:srgbClr val="000000"/>
                    </a:solidFill>
                    <a:latin typeface="Calisto MT"/>
                  </a:rPr>
                  <a:t>only in the first event</a:t>
                </a:r>
                <a:r>
                  <a:rPr lang="en-US" dirty="0">
                    <a:solidFill>
                      <a:srgbClr val="000000"/>
                    </a:solidFill>
                    <a:latin typeface="Calisto MT"/>
                  </a:rPr>
                  <a:t>, then all other event types – terminal or non-terminal – function as </a:t>
                </a:r>
                <a:r>
                  <a:rPr lang="en-US" b="1" dirty="0">
                    <a:solidFill>
                      <a:srgbClr val="000000"/>
                    </a:solidFill>
                    <a:latin typeface="Calisto MT"/>
                  </a:rPr>
                  <a:t>competing risks</a:t>
                </a:r>
                <a:r>
                  <a:rPr lang="en-US" dirty="0">
                    <a:solidFill>
                      <a:srgbClr val="000000"/>
                    </a:solidFill>
                    <a:latin typeface="Calisto MT"/>
                  </a:rPr>
                  <a:t>; we only observe the </a:t>
                </a:r>
                <a:r>
                  <a:rPr lang="en-US" b="1" dirty="0">
                    <a:solidFill>
                      <a:srgbClr val="000000"/>
                    </a:solidFill>
                    <a:latin typeface="Calisto MT"/>
                  </a:rPr>
                  <a:t>time to the first event </a:t>
                </a:r>
                <a:r>
                  <a:rPr lang="en-US" dirty="0">
                    <a:solidFill>
                      <a:srgbClr val="000000"/>
                    </a:solidFill>
                    <a:latin typeface="Calisto MT"/>
                  </a:rPr>
                  <a:t>and </a:t>
                </a:r>
                <a:r>
                  <a:rPr lang="en-US" b="1" dirty="0">
                    <a:solidFill>
                      <a:srgbClr val="000000"/>
                    </a:solidFill>
                    <a:latin typeface="Calisto MT"/>
                  </a:rPr>
                  <a:t>type</a:t>
                </a:r>
                <a:r>
                  <a:rPr lang="en-US" dirty="0">
                    <a:solidFill>
                      <a:srgbClr val="000000"/>
                    </a:solidFill>
                    <a:latin typeface="Calisto MT"/>
                  </a:rPr>
                  <a:t> of this event</a:t>
                </a:r>
                <a:endParaRPr lang="en-US" b="1" dirty="0">
                  <a:solidFill>
                    <a:srgbClr val="000000"/>
                  </a:solidFill>
                  <a:latin typeface="Calisto MT"/>
                </a:endParaRPr>
              </a:p>
              <a:p>
                <a:pPr lvl="0">
                  <a:defRPr/>
                </a:pPr>
                <a:r>
                  <a:rPr lang="en-US" dirty="0">
                    <a:solidFill>
                      <a:srgbClr val="000000"/>
                    </a:solidFill>
                    <a:latin typeface="Calisto MT"/>
                  </a:rPr>
                  <a:t>If we continue follow-up after a non-terminal event, we move into </a:t>
                </a:r>
                <a:r>
                  <a:rPr lang="en-US" b="1" dirty="0">
                    <a:solidFill>
                      <a:srgbClr val="000000"/>
                    </a:solidFill>
                    <a:latin typeface="Calisto MT"/>
                  </a:rPr>
                  <a:t>semi-competing risks</a:t>
                </a:r>
                <a:r>
                  <a:rPr lang="en-US" dirty="0">
                    <a:solidFill>
                      <a:srgbClr val="000000"/>
                    </a:solidFill>
                    <a:latin typeface="Calisto MT"/>
                  </a:rPr>
                  <a:t>; they do not drop the probability of the primary event to zero but they alter the </a:t>
                </a:r>
                <a:r>
                  <a:rPr lang="en-US" b="1" dirty="0">
                    <a:solidFill>
                      <a:srgbClr val="000000"/>
                    </a:solidFill>
                    <a:latin typeface="Calisto MT"/>
                  </a:rPr>
                  <a:t>risk profile</a:t>
                </a:r>
              </a:p>
              <a:p>
                <a:pPr lvl="0">
                  <a:defRPr/>
                </a:pPr>
                <a:r>
                  <a:rPr lang="en-US" dirty="0">
                    <a:solidFill>
                      <a:srgbClr val="000000"/>
                    </a:solidFill>
                    <a:latin typeface="Calisto MT"/>
                  </a:rPr>
                  <a:t>This is the foundation of </a:t>
                </a:r>
                <a:r>
                  <a:rPr lang="en-US" b="1" dirty="0">
                    <a:solidFill>
                      <a:srgbClr val="000000"/>
                    </a:solidFill>
                    <a:latin typeface="Calisto MT"/>
                  </a:rPr>
                  <a:t>multi-state modelling</a:t>
                </a:r>
                <a:r>
                  <a:rPr lang="en-US" dirty="0">
                    <a:solidFill>
                      <a:srgbClr val="000000"/>
                    </a:solidFill>
                    <a:latin typeface="Calisto MT"/>
                  </a:rPr>
                  <a:t>, which we will explore in another lecture</a:t>
                </a:r>
              </a:p>
              <a:p>
                <a:pPr marL="0" indent="0">
                  <a:buNone/>
                </a:pPr>
                <a:r>
                  <a:rPr lang="en-US" dirty="0">
                    <a:sym typeface="Wingdings" panose="05000000000000000000" pitchFamily="2" charset="2"/>
                  </a:rPr>
                  <a:t> </a:t>
                </a:r>
                <a:r>
                  <a:rPr lang="en-US" b="1" dirty="0">
                    <a:sym typeface="Wingdings" panose="05000000000000000000" pitchFamily="2" charset="2"/>
                  </a:rPr>
                  <a:t>In this lecture: </a:t>
                </a:r>
                <a:r>
                  <a:rPr lang="en-US" dirty="0">
                    <a:sym typeface="Wingdings" panose="05000000000000000000" pitchFamily="2" charset="2"/>
                  </a:rPr>
                  <a:t>We focus on traditional competing risk analysis, which </a:t>
                </a:r>
                <a:r>
                  <a:rPr lang="en-US" b="1" dirty="0">
                    <a:sym typeface="Wingdings" panose="05000000000000000000" pitchFamily="2" charset="2"/>
                  </a:rPr>
                  <a:t>stops at the first event </a:t>
                </a:r>
                <a:r>
                  <a:rPr lang="en-US" dirty="0">
                    <a:sym typeface="Wingdings" panose="05000000000000000000" pitchFamily="2" charset="2"/>
                  </a:rPr>
                  <a:t>among </a:t>
                </a:r>
                <a14:m>
                  <m:oMath xmlns:m="http://schemas.openxmlformats.org/officeDocument/2006/math">
                    <m:r>
                      <a:rPr lang="en-US" i="1">
                        <a:solidFill>
                          <a:srgbClr val="000000"/>
                        </a:solidFill>
                        <a:latin typeface="Cambria Math" panose="02040503050406030204" pitchFamily="18" charset="0"/>
                      </a:rPr>
                      <m:t>𝐾</m:t>
                    </m:r>
                  </m:oMath>
                </a14:m>
                <a:r>
                  <a:rPr lang="en-US" dirty="0"/>
                  <a:t> </a:t>
                </a:r>
                <a:r>
                  <a:rPr lang="en-US" b="1" dirty="0"/>
                  <a:t>mutually exclusive </a:t>
                </a:r>
                <a:r>
                  <a:rPr lang="en-US" dirty="0"/>
                  <a:t>possibilities</a:t>
                </a:r>
              </a:p>
            </p:txBody>
          </p:sp>
        </mc:Choice>
        <mc:Fallback xmlns="">
          <p:sp>
            <p:nvSpPr>
              <p:cNvPr id="3" name="Content Placeholder 2">
                <a:extLst>
                  <a:ext uri="{FF2B5EF4-FFF2-40B4-BE49-F238E27FC236}">
                    <a16:creationId xmlns:a16="http://schemas.microsoft.com/office/drawing/2014/main" id="{2532EC1D-760B-5934-7D38-6BCDEE619AC9}"/>
                  </a:ext>
                </a:extLst>
              </p:cNvPr>
              <p:cNvSpPr>
                <a:spLocks noGrp="1" noRot="1" noChangeAspect="1" noMove="1" noResize="1" noEditPoints="1" noAdjustHandles="1" noChangeArrowheads="1" noChangeShapeType="1" noTextEdit="1"/>
              </p:cNvSpPr>
              <p:nvPr>
                <p:ph idx="1"/>
              </p:nvPr>
            </p:nvSpPr>
            <p:spPr>
              <a:blipFill>
                <a:blip r:embed="rId3"/>
                <a:stretch>
                  <a:fillRect l="-627" t="-816" r="-627"/>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E73B2D43-2DA6-7B1D-3076-D04B07F02291}"/>
              </a:ext>
            </a:extLst>
          </p:cNvPr>
          <p:cNvSpPr>
            <a:spLocks noGrp="1"/>
          </p:cNvSpPr>
          <p:nvPr>
            <p:ph type="ftr" sz="quarter" idx="11"/>
          </p:nvPr>
        </p:nvSpPr>
        <p:spPr/>
        <p:txBody>
          <a:bodyPr/>
          <a:lstStyle/>
          <a:p>
            <a:r>
              <a:rPr lang="en-US" dirty="0"/>
              <a:t>maarit.laaksonen@sydney.edu.au</a:t>
            </a:r>
          </a:p>
        </p:txBody>
      </p:sp>
    </p:spTree>
    <p:extLst>
      <p:ext uri="{BB962C8B-B14F-4D97-AF65-F5344CB8AC3E}">
        <p14:creationId xmlns:p14="http://schemas.microsoft.com/office/powerpoint/2010/main" val="15137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9E0D3-F7A2-6F33-B785-B06BF98B8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C8553-D6A7-E099-6D41-654E6072D64F}"/>
              </a:ext>
            </a:extLst>
          </p:cNvPr>
          <p:cNvSpPr>
            <a:spLocks noGrp="1"/>
          </p:cNvSpPr>
          <p:nvPr>
            <p:ph type="title"/>
          </p:nvPr>
        </p:nvSpPr>
        <p:spPr>
          <a:xfrm>
            <a:off x="700088" y="909637"/>
            <a:ext cx="10791824" cy="1307592"/>
          </a:xfrm>
        </p:spPr>
        <p:txBody>
          <a:bodyPr>
            <a:normAutofit fontScale="90000"/>
          </a:bodyPr>
          <a:lstStyle/>
          <a:p>
            <a:r>
              <a:rPr lang="en-US" dirty="0"/>
              <a:t>Analysis in the presence of competing risks</a:t>
            </a:r>
            <a:endParaRPr lang="en-AU"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947E9A85-015A-1174-5DB2-9253321745F2}"/>
                  </a:ext>
                </a:extLst>
              </p:cNvPr>
              <p:cNvSpPr>
                <a:spLocks noGrp="1"/>
              </p:cNvSpPr>
              <p:nvPr>
                <p:ph idx="1"/>
              </p:nvPr>
            </p:nvSpPr>
            <p:spPr>
              <a:xfrm>
                <a:off x="803320" y="1860351"/>
                <a:ext cx="11140441" cy="4224096"/>
              </a:xfrm>
            </p:spPr>
            <p:txBody>
              <a:bodyPr>
                <a:normAutofit lnSpcReduction="10000"/>
              </a:bodyPr>
              <a:lstStyle/>
              <a:p>
                <a:pPr lvl="0"/>
                <a:r>
                  <a:rPr lang="en-AU" dirty="0"/>
                  <a:t>There are </a:t>
                </a:r>
                <a:r>
                  <a:rPr lang="en-AU" b="1" dirty="0"/>
                  <a:t>three main types of analyses </a:t>
                </a:r>
                <a:r>
                  <a:rPr lang="en-AU" dirty="0"/>
                  <a:t>that can be performed in the presence of competing risks:</a:t>
                </a:r>
              </a:p>
              <a:p>
                <a:pPr lvl="0"/>
                <a:r>
                  <a:rPr lang="en-AU" b="1" dirty="0"/>
                  <a:t>1. Combined analysis or time to the first event analysis</a:t>
                </a:r>
              </a:p>
              <a:p>
                <a:pPr lvl="0"/>
                <a:r>
                  <a:rPr lang="en-AU" dirty="0"/>
                  <a:t>The </a:t>
                </a:r>
                <a14:m>
                  <m:oMath xmlns:m="http://schemas.openxmlformats.org/officeDocument/2006/math">
                    <m:r>
                      <a:rPr lang="en-US" i="1">
                        <a:solidFill>
                          <a:srgbClr val="000000"/>
                        </a:solidFill>
                        <a:latin typeface="Cambria Math" panose="02040503050406030204" pitchFamily="18" charset="0"/>
                      </a:rPr>
                      <m:t>𝐾</m:t>
                    </m:r>
                    <m:r>
                      <a:rPr lang="en-US" i="1">
                        <a:solidFill>
                          <a:srgbClr val="000000"/>
                        </a:solidFill>
                        <a:latin typeface="Cambria Math" panose="02040503050406030204" pitchFamily="18" charset="0"/>
                      </a:rPr>
                      <m:t> </m:t>
                    </m:r>
                    <m:r>
                      <m:rPr>
                        <m:sty m:val="p"/>
                      </m:rPr>
                      <a:rPr lang="en-US" b="0" i="0" smtClean="0">
                        <a:solidFill>
                          <a:srgbClr val="000000"/>
                        </a:solidFill>
                        <a:latin typeface="Cambria Math" panose="02040503050406030204" pitchFamily="18" charset="0"/>
                      </a:rPr>
                      <m:t>d</m:t>
                    </m:r>
                  </m:oMath>
                </a14:m>
                <a:r>
                  <a:rPr lang="en-AU" dirty="0" err="1"/>
                  <a:t>ifferent</a:t>
                </a:r>
                <a:r>
                  <a:rPr lang="en-AU" dirty="0"/>
                  <a:t> event types are merged into one </a:t>
                </a:r>
                <a:r>
                  <a:rPr lang="en-AU" i="1" dirty="0"/>
                  <a:t>combined event</a:t>
                </a:r>
                <a:r>
                  <a:rPr lang="en-AU" dirty="0"/>
                  <a:t>, e.g., overall survival (all causes of death combined) or progression-free survival in cancer studies (the goal is to delay all event types)</a:t>
                </a:r>
              </a:p>
              <a:p>
                <a:pPr lvl="0"/>
                <a:r>
                  <a:rPr lang="en-AU" dirty="0"/>
                  <a:t>Limitations:</a:t>
                </a:r>
              </a:p>
              <a:p>
                <a:pPr lvl="1"/>
                <a:r>
                  <a:rPr lang="en-AU" dirty="0"/>
                  <a:t>Results can be difficult to interpret if one event type is much rarer than the other</a:t>
                </a:r>
              </a:p>
              <a:p>
                <a:pPr lvl="1"/>
                <a:r>
                  <a:rPr lang="en-AU" dirty="0"/>
                  <a:t>May be inappropriate if the severity of event types differs significantly</a:t>
                </a:r>
              </a:p>
              <a:p>
                <a:pPr lvl="1"/>
                <a:r>
                  <a:rPr lang="en-AU" dirty="0"/>
                  <a:t>Confusing when clinical goals conflict: e.g., wanting to delay/prevent one event (e.g., in-hospital infection) while wanting to shorten the other (e.g., time to hospital discharge)</a:t>
                </a:r>
              </a:p>
              <a:p>
                <a:pPr lvl="0"/>
                <a:r>
                  <a:rPr lang="en-US" dirty="0"/>
                  <a:t>Standard survival analysis techniques apply (e.g., Kaplan-Meier, Cox PH)</a:t>
                </a:r>
              </a:p>
              <a:p>
                <a:pPr lvl="0"/>
                <a:r>
                  <a:rPr lang="en-AU" b="1" dirty="0"/>
                  <a:t>Note:</a:t>
                </a:r>
                <a:r>
                  <a:rPr lang="en-AU" dirty="0"/>
                  <a:t> Usually not considered sufficient as a standalone analysis for competing risks data</a:t>
                </a:r>
              </a:p>
            </p:txBody>
          </p:sp>
        </mc:Choice>
        <mc:Fallback xmlns="">
          <p:sp>
            <p:nvSpPr>
              <p:cNvPr id="10" name="Content Placeholder 9">
                <a:extLst>
                  <a:ext uri="{FF2B5EF4-FFF2-40B4-BE49-F238E27FC236}">
                    <a16:creationId xmlns:a16="http://schemas.microsoft.com/office/drawing/2014/main" id="{947E9A85-015A-1174-5DB2-9253321745F2}"/>
                  </a:ext>
                </a:extLst>
              </p:cNvPr>
              <p:cNvSpPr>
                <a:spLocks noGrp="1" noRot="1" noChangeAspect="1" noMove="1" noResize="1" noEditPoints="1" noAdjustHandles="1" noChangeArrowheads="1" noChangeShapeType="1" noTextEdit="1"/>
              </p:cNvSpPr>
              <p:nvPr>
                <p:ph idx="1"/>
              </p:nvPr>
            </p:nvSpPr>
            <p:spPr>
              <a:xfrm>
                <a:off x="803320" y="1860351"/>
                <a:ext cx="11140441" cy="4224096"/>
              </a:xfrm>
              <a:blipFill>
                <a:blip r:embed="rId3"/>
                <a:stretch>
                  <a:fillRect l="-493" t="-722" r="-766" b="-722"/>
                </a:stretch>
              </a:blipFill>
            </p:spPr>
            <p:txBody>
              <a:bodyPr/>
              <a:lstStyle/>
              <a:p>
                <a:r>
                  <a:rPr lang="en-AU">
                    <a:noFill/>
                  </a:rPr>
                  <a:t> </a:t>
                </a:r>
              </a:p>
            </p:txBody>
          </p:sp>
        </mc:Fallback>
      </mc:AlternateContent>
      <p:sp>
        <p:nvSpPr>
          <p:cNvPr id="4" name="Footer Placeholder 3">
            <a:extLst>
              <a:ext uri="{FF2B5EF4-FFF2-40B4-BE49-F238E27FC236}">
                <a16:creationId xmlns:a16="http://schemas.microsoft.com/office/drawing/2014/main" id="{A57228A6-406C-C11D-A377-2A5C048CB230}"/>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Tree>
    <p:extLst>
      <p:ext uri="{BB962C8B-B14F-4D97-AF65-F5344CB8AC3E}">
        <p14:creationId xmlns:p14="http://schemas.microsoft.com/office/powerpoint/2010/main" val="33222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BF7C-2672-59C6-A37B-5D0778058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0EA1F-3544-88CE-ECE0-2BC03D83CE5E}"/>
              </a:ext>
            </a:extLst>
          </p:cNvPr>
          <p:cNvSpPr>
            <a:spLocks noGrp="1"/>
          </p:cNvSpPr>
          <p:nvPr>
            <p:ph type="title"/>
          </p:nvPr>
        </p:nvSpPr>
        <p:spPr>
          <a:xfrm>
            <a:off x="700088" y="909637"/>
            <a:ext cx="10791824" cy="1307592"/>
          </a:xfrm>
        </p:spPr>
        <p:txBody>
          <a:bodyPr>
            <a:normAutofit fontScale="90000"/>
          </a:bodyPr>
          <a:lstStyle/>
          <a:p>
            <a:r>
              <a:rPr lang="en-US" dirty="0"/>
              <a:t>Analysis in the presence of competing risks</a:t>
            </a:r>
            <a:endParaRPr lang="en-AU" dirty="0"/>
          </a:p>
        </p:txBody>
      </p:sp>
      <p:sp>
        <p:nvSpPr>
          <p:cNvPr id="10" name="Content Placeholder 9">
            <a:extLst>
              <a:ext uri="{FF2B5EF4-FFF2-40B4-BE49-F238E27FC236}">
                <a16:creationId xmlns:a16="http://schemas.microsoft.com/office/drawing/2014/main" id="{2D4C94F9-3F25-4573-2596-ACF3E0E356E2}"/>
              </a:ext>
            </a:extLst>
          </p:cNvPr>
          <p:cNvSpPr>
            <a:spLocks noGrp="1"/>
          </p:cNvSpPr>
          <p:nvPr>
            <p:ph idx="1"/>
          </p:nvPr>
        </p:nvSpPr>
        <p:spPr>
          <a:xfrm>
            <a:off x="793893" y="1879205"/>
            <a:ext cx="11121587" cy="4224096"/>
          </a:xfrm>
        </p:spPr>
        <p:txBody>
          <a:bodyPr>
            <a:normAutofit fontScale="85000" lnSpcReduction="10000"/>
          </a:bodyPr>
          <a:lstStyle/>
          <a:p>
            <a:pPr lvl="0"/>
            <a:r>
              <a:rPr lang="en-AU" dirty="0"/>
              <a:t>There are </a:t>
            </a:r>
            <a:r>
              <a:rPr lang="en-AU" b="1" dirty="0"/>
              <a:t>three main types of analyses </a:t>
            </a:r>
            <a:r>
              <a:rPr lang="en-AU" dirty="0"/>
              <a:t>that can be performed in the presence of competing risks:</a:t>
            </a:r>
          </a:p>
          <a:p>
            <a:pPr lvl="0"/>
            <a:r>
              <a:rPr lang="en-AU" b="1" dirty="0"/>
              <a:t>2. Marginal analysis or cause-specific hazard approach</a:t>
            </a:r>
          </a:p>
          <a:p>
            <a:pPr lvl="0"/>
            <a:r>
              <a:rPr lang="en-AU" dirty="0"/>
              <a:t>Focus is on one event of interest (e.g., in-hospital infection) and objective is to quantify a </a:t>
            </a:r>
            <a:r>
              <a:rPr lang="en-AU" i="1" dirty="0"/>
              <a:t>marginal or net </a:t>
            </a:r>
            <a:r>
              <a:rPr lang="en-AU" dirty="0"/>
              <a:t>probability of such an event, in an </a:t>
            </a:r>
            <a:r>
              <a:rPr lang="en-AU" i="1" dirty="0"/>
              <a:t>ideal or hypothetical</a:t>
            </a:r>
            <a:r>
              <a:rPr lang="en-AU" dirty="0"/>
              <a:t> world where competing events are absent, e.g., “What factors impact the risk of in-hospital infection if patients were to stay in hospital indefinitely?”</a:t>
            </a:r>
          </a:p>
          <a:p>
            <a:pPr lvl="0"/>
            <a:r>
              <a:rPr lang="en-AU" dirty="0"/>
              <a:t>Useful for </a:t>
            </a:r>
            <a:r>
              <a:rPr lang="en-AU" b="1" dirty="0"/>
              <a:t>etiological research </a:t>
            </a:r>
            <a:r>
              <a:rPr lang="en-AU" dirty="0"/>
              <a:t>to understand </a:t>
            </a:r>
            <a:r>
              <a:rPr lang="en-AU" b="1" dirty="0"/>
              <a:t>biological mechanisms </a:t>
            </a:r>
            <a:r>
              <a:rPr lang="en-AU" dirty="0"/>
              <a:t>or </a:t>
            </a:r>
            <a:r>
              <a:rPr lang="en-AU" b="1" dirty="0"/>
              <a:t>direct preventative factors </a:t>
            </a:r>
            <a:r>
              <a:rPr lang="en-AU" dirty="0"/>
              <a:t>(e.g., hand hygiene, antiseptic use) rather than indirect factors (e.g., shortening hospital stay)</a:t>
            </a:r>
          </a:p>
          <a:p>
            <a:pPr lvl="0"/>
            <a:r>
              <a:rPr lang="en-AU" dirty="0"/>
              <a:t>Relies on strong </a:t>
            </a:r>
            <a:r>
              <a:rPr lang="en-US" dirty="0">
                <a:solidFill>
                  <a:srgbClr val="000000"/>
                </a:solidFill>
              </a:rPr>
              <a:t>–</a:t>
            </a:r>
            <a:r>
              <a:rPr lang="en-AU" dirty="0"/>
              <a:t> and often unrealistic </a:t>
            </a:r>
            <a:r>
              <a:rPr lang="en-US" dirty="0">
                <a:solidFill>
                  <a:srgbClr val="000000"/>
                </a:solidFill>
              </a:rPr>
              <a:t>–</a:t>
            </a:r>
            <a:r>
              <a:rPr lang="en-AU" dirty="0"/>
              <a:t> assumption of </a:t>
            </a:r>
            <a:r>
              <a:rPr lang="en-AU" b="1" dirty="0"/>
              <a:t>independence</a:t>
            </a:r>
            <a:r>
              <a:rPr lang="en-AU" dirty="0"/>
              <a:t> between event types but remains </a:t>
            </a:r>
            <a:r>
              <a:rPr lang="en-AU" b="1" dirty="0"/>
              <a:t>valid</a:t>
            </a:r>
            <a:r>
              <a:rPr lang="en-AU" dirty="0"/>
              <a:t> for estimating the hazard of an event among those who are currently </a:t>
            </a:r>
            <a:r>
              <a:rPr lang="en-AU" i="1" dirty="0"/>
              <a:t>alive and event-free</a:t>
            </a:r>
          </a:p>
          <a:p>
            <a:r>
              <a:rPr lang="en-US" dirty="0"/>
              <a:t>Standard regression techniques apply (e.g., Cox PH) to estimate the </a:t>
            </a:r>
            <a:r>
              <a:rPr lang="en-US" b="1" dirty="0"/>
              <a:t>cause-specific hazard ratio</a:t>
            </a:r>
            <a:r>
              <a:rPr lang="en-US" dirty="0"/>
              <a:t>, with competing events treated as </a:t>
            </a:r>
            <a:r>
              <a:rPr lang="en-US" b="1" dirty="0"/>
              <a:t>censored</a:t>
            </a:r>
            <a:r>
              <a:rPr lang="en-US" dirty="0"/>
              <a:t> at their time of occurrence</a:t>
            </a:r>
          </a:p>
          <a:p>
            <a:r>
              <a:rPr lang="en-US" dirty="0"/>
              <a:t>However, standard non-parametric estimators (e.g., Kaplan-Meier) are inappropriate for estimating the probability of an event as they overestimate it by ignoring the competing events</a:t>
            </a:r>
          </a:p>
          <a:p>
            <a:pPr lvl="0"/>
            <a:endParaRPr lang="en-AU" i="1" dirty="0"/>
          </a:p>
        </p:txBody>
      </p:sp>
      <p:sp>
        <p:nvSpPr>
          <p:cNvPr id="4" name="Footer Placeholder 3">
            <a:extLst>
              <a:ext uri="{FF2B5EF4-FFF2-40B4-BE49-F238E27FC236}">
                <a16:creationId xmlns:a16="http://schemas.microsoft.com/office/drawing/2014/main" id="{BF7A10C4-6156-07A6-370E-8FF81F71B979}"/>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Tree>
    <p:extLst>
      <p:ext uri="{BB962C8B-B14F-4D97-AF65-F5344CB8AC3E}">
        <p14:creationId xmlns:p14="http://schemas.microsoft.com/office/powerpoint/2010/main" val="353861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D4FC8-E649-F7DD-B2F1-81C3BAA1D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D544B-5CE5-4150-42E8-3B1A377810E6}"/>
              </a:ext>
            </a:extLst>
          </p:cNvPr>
          <p:cNvSpPr>
            <a:spLocks noGrp="1"/>
          </p:cNvSpPr>
          <p:nvPr>
            <p:ph type="title"/>
          </p:nvPr>
        </p:nvSpPr>
        <p:spPr>
          <a:xfrm>
            <a:off x="700088" y="909637"/>
            <a:ext cx="10791824" cy="1307592"/>
          </a:xfrm>
        </p:spPr>
        <p:txBody>
          <a:bodyPr>
            <a:normAutofit fontScale="90000"/>
          </a:bodyPr>
          <a:lstStyle/>
          <a:p>
            <a:r>
              <a:rPr lang="en-US" dirty="0"/>
              <a:t>Analysis in the presence of competing risks</a:t>
            </a:r>
            <a:endParaRPr lang="en-AU" dirty="0"/>
          </a:p>
        </p:txBody>
      </p:sp>
      <p:sp>
        <p:nvSpPr>
          <p:cNvPr id="10" name="Content Placeholder 9">
            <a:extLst>
              <a:ext uri="{FF2B5EF4-FFF2-40B4-BE49-F238E27FC236}">
                <a16:creationId xmlns:a16="http://schemas.microsoft.com/office/drawing/2014/main" id="{CB1B8A3B-BF75-3408-D0B1-4ADF0607EF2A}"/>
              </a:ext>
            </a:extLst>
          </p:cNvPr>
          <p:cNvSpPr>
            <a:spLocks noGrp="1"/>
          </p:cNvSpPr>
          <p:nvPr>
            <p:ph idx="1"/>
          </p:nvPr>
        </p:nvSpPr>
        <p:spPr>
          <a:xfrm>
            <a:off x="746759" y="2020607"/>
            <a:ext cx="10950659" cy="4224096"/>
          </a:xfrm>
        </p:spPr>
        <p:txBody>
          <a:bodyPr>
            <a:normAutofit lnSpcReduction="10000"/>
          </a:bodyPr>
          <a:lstStyle/>
          <a:p>
            <a:pPr lvl="0"/>
            <a:r>
              <a:rPr lang="en-AU" dirty="0"/>
              <a:t>There are </a:t>
            </a:r>
            <a:r>
              <a:rPr lang="en-AU" b="1" dirty="0"/>
              <a:t>three main types of analyses </a:t>
            </a:r>
            <a:r>
              <a:rPr lang="en-AU" dirty="0"/>
              <a:t>that can be performed in the presence of competing risks:</a:t>
            </a:r>
          </a:p>
          <a:p>
            <a:pPr lvl="0"/>
            <a:r>
              <a:rPr lang="en-AU" b="1" dirty="0"/>
              <a:t>3. Competing risk analysis</a:t>
            </a:r>
          </a:p>
          <a:p>
            <a:pPr lvl="0"/>
            <a:r>
              <a:rPr lang="en-AU" dirty="0"/>
              <a:t>Focus is still on one event of interest (e.g., in-hospital infection) but objective is to quantify the </a:t>
            </a:r>
            <a:r>
              <a:rPr lang="en-AU" b="1" dirty="0"/>
              <a:t>‘real-world’ probability </a:t>
            </a:r>
            <a:r>
              <a:rPr lang="en-AU" dirty="0"/>
              <a:t>of such an event, while accounting for other competing events that may occur first, e.g., “What is the probability of a patient developing an in-hospital infection, taking into account that they may be discharged or die first?” </a:t>
            </a:r>
          </a:p>
          <a:p>
            <a:pPr lvl="0"/>
            <a:r>
              <a:rPr lang="en-AU" dirty="0"/>
              <a:t>Useful for </a:t>
            </a:r>
            <a:r>
              <a:rPr lang="en-AU" b="1" dirty="0"/>
              <a:t>clinical decision-making and resource planning </a:t>
            </a:r>
            <a:r>
              <a:rPr lang="en-AU" dirty="0"/>
              <a:t>or evaluating the </a:t>
            </a:r>
            <a:r>
              <a:rPr lang="en-AU" b="1" dirty="0"/>
              <a:t>real-world impact </a:t>
            </a:r>
            <a:r>
              <a:rPr lang="en-AU" dirty="0"/>
              <a:t>of factors that may influence multiple, competing outcomes simultaneously</a:t>
            </a:r>
          </a:p>
          <a:p>
            <a:pPr lvl="0"/>
            <a:r>
              <a:rPr lang="en-US" dirty="0"/>
              <a:t>Requires specific competing risk analysis methods such as </a:t>
            </a:r>
            <a:r>
              <a:rPr lang="en-US" b="1" dirty="0"/>
              <a:t>cause-specific cumulative incidence function </a:t>
            </a:r>
            <a:r>
              <a:rPr lang="en-US" dirty="0"/>
              <a:t>(or </a:t>
            </a:r>
            <a:r>
              <a:rPr lang="en-US" b="1" dirty="0"/>
              <a:t>sub-distribution function</a:t>
            </a:r>
            <a:r>
              <a:rPr lang="en-US" dirty="0"/>
              <a:t>) and </a:t>
            </a:r>
            <a:r>
              <a:rPr lang="en-US" b="1" dirty="0"/>
              <a:t>hazard of the sub-distribution</a:t>
            </a:r>
            <a:r>
              <a:rPr lang="en-US" dirty="0"/>
              <a:t>, where individuals who experience a competing event are </a:t>
            </a:r>
            <a:r>
              <a:rPr lang="en-US" b="1" dirty="0"/>
              <a:t>not</a:t>
            </a:r>
            <a:r>
              <a:rPr lang="en-US" dirty="0"/>
              <a:t> treated as censored but </a:t>
            </a:r>
            <a:r>
              <a:rPr lang="en-US" b="1" dirty="0"/>
              <a:t>remain in the risk set </a:t>
            </a:r>
          </a:p>
        </p:txBody>
      </p:sp>
      <p:sp>
        <p:nvSpPr>
          <p:cNvPr id="4" name="Footer Placeholder 3">
            <a:extLst>
              <a:ext uri="{FF2B5EF4-FFF2-40B4-BE49-F238E27FC236}">
                <a16:creationId xmlns:a16="http://schemas.microsoft.com/office/drawing/2014/main" id="{C00310B9-3AA1-8B20-2633-3C589173E743}"/>
              </a:ext>
            </a:extLst>
          </p:cNvPr>
          <p:cNvSpPr>
            <a:spLocks noGrp="1"/>
          </p:cNvSpPr>
          <p:nvPr>
            <p:ph type="ftr" sz="quarter" idx="11"/>
          </p:nvPr>
        </p:nvSpPr>
        <p:spPr>
          <a:xfrm>
            <a:off x="704088" y="6356350"/>
            <a:ext cx="4539727" cy="365125"/>
          </a:xfrm>
        </p:spPr>
        <p:txBody>
          <a:bodyPr>
            <a:normAutofit/>
          </a:bodyPr>
          <a:lstStyle/>
          <a:p>
            <a:pPr>
              <a:spcAft>
                <a:spcPts val="600"/>
              </a:spcAft>
            </a:pPr>
            <a:r>
              <a:rPr lang="en-US" dirty="0"/>
              <a:t>maarit.laaksonen@sydney.edu.au</a:t>
            </a:r>
          </a:p>
        </p:txBody>
      </p:sp>
    </p:spTree>
    <p:extLst>
      <p:ext uri="{BB962C8B-B14F-4D97-AF65-F5344CB8AC3E}">
        <p14:creationId xmlns:p14="http://schemas.microsoft.com/office/powerpoint/2010/main" val="1943492711"/>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7e1a7db-20cf-4fcd-a242-f50c3d60dab7" xsi:nil="true"/>
    <lcf76f155ced4ddcb4097134ff3c332f xmlns="e148f953-5c83-413e-8261-29f3d6ceccd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694B62C85BB0468228B1561B8B6144" ma:contentTypeVersion="10" ma:contentTypeDescription="Create a new document." ma:contentTypeScope="" ma:versionID="b87d74f3fc9d8ac7d261f90a3a435aaf">
  <xsd:schema xmlns:xsd="http://www.w3.org/2001/XMLSchema" xmlns:xs="http://www.w3.org/2001/XMLSchema" xmlns:p="http://schemas.microsoft.com/office/2006/metadata/properties" xmlns:ns2="e148f953-5c83-413e-8261-29f3d6ceccd1" xmlns:ns3="27e1a7db-20cf-4fcd-a242-f50c3d60dab7" targetNamespace="http://schemas.microsoft.com/office/2006/metadata/properties" ma:root="true" ma:fieldsID="1fbe19035635b9683302da697f378511" ns2:_="" ns3:_="">
    <xsd:import namespace="e148f953-5c83-413e-8261-29f3d6ceccd1"/>
    <xsd:import namespace="27e1a7db-20cf-4fcd-a242-f50c3d60dab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48f953-5c83-413e-8261-29f3d6cecc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b492977-2dea-498c-99b4-1555f3d0d96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e1a7db-20cf-4fcd-a242-f50c3d60dab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7479d35-172f-463d-9eeb-bb5f7befd090}" ma:internalName="TaxCatchAll" ma:showField="CatchAllData" ma:web="27e1a7db-20cf-4fcd-a242-f50c3d60da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C9A8AD-557A-4702-BC6A-F140127A014B}">
  <ds:schemaRefs>
    <ds:schemaRef ds:uri="http://purl.org/dc/terms/"/>
    <ds:schemaRef ds:uri="27e1a7db-20cf-4fcd-a242-f50c3d60dab7"/>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e148f953-5c83-413e-8261-29f3d6ceccd1"/>
    <ds:schemaRef ds:uri="http://schemas.microsoft.com/office/2006/metadata/properties"/>
  </ds:schemaRefs>
</ds:datastoreItem>
</file>

<file path=customXml/itemProps2.xml><?xml version="1.0" encoding="utf-8"?>
<ds:datastoreItem xmlns:ds="http://schemas.openxmlformats.org/officeDocument/2006/customXml" ds:itemID="{1834ECE4-0113-424E-9568-C65F867EF2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48f953-5c83-413e-8261-29f3d6ceccd1"/>
    <ds:schemaRef ds:uri="27e1a7db-20cf-4fcd-a242-f50c3d60da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03B2B4-6094-439F-8571-18BD93F5B466}">
  <ds:schemaRefs>
    <ds:schemaRef ds:uri="http://schemas.microsoft.com/sharepoint/v3/contenttype/forms"/>
  </ds:schemaRefs>
</ds:datastoreItem>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otalTime>20472</TotalTime>
  <Words>6360</Words>
  <Application>Microsoft Office PowerPoint</Application>
  <PresentationFormat>Widescreen</PresentationFormat>
  <Paragraphs>637</Paragraphs>
  <Slides>54</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Aptos</vt:lpstr>
      <vt:lpstr>Arial</vt:lpstr>
      <vt:lpstr>Calisto MT</vt:lpstr>
      <vt:lpstr>Cambria Math</vt:lpstr>
      <vt:lpstr>Courier New</vt:lpstr>
      <vt:lpstr>Univers Condensed</vt:lpstr>
      <vt:lpstr>Wingdings</vt:lpstr>
      <vt:lpstr>ChronicleVTI</vt:lpstr>
      <vt:lpstr>PowerPoint Presentation</vt:lpstr>
      <vt:lpstr>What is a competing risk?</vt:lpstr>
      <vt:lpstr>Traditional survival analysis</vt:lpstr>
      <vt:lpstr>competing risk survival analysis</vt:lpstr>
      <vt:lpstr>Generalising competing risks: the K event case </vt:lpstr>
      <vt:lpstr>competing risks: the first event framework</vt:lpstr>
      <vt:lpstr>Analysis in the presence of competing risks</vt:lpstr>
      <vt:lpstr>Analysis in the presence of competing risks</vt:lpstr>
      <vt:lpstr>Analysis in the presence of competing risks</vt:lpstr>
      <vt:lpstr>Competing risks notation</vt:lpstr>
      <vt:lpstr>Kaplan-meier estimator and competing risks</vt:lpstr>
      <vt:lpstr>Cumulative incidence function (CIF)</vt:lpstr>
      <vt:lpstr>Cumulative incidence function (CIF)</vt:lpstr>
      <vt:lpstr>Non-parametric estimation CIF</vt:lpstr>
      <vt:lpstr>Hazard of the sub-distribution</vt:lpstr>
      <vt:lpstr>Cause-specific Hazard</vt:lpstr>
      <vt:lpstr>Data example</vt:lpstr>
      <vt:lpstr>Data example</vt:lpstr>
      <vt:lpstr>Data example</vt:lpstr>
      <vt:lpstr>Data example</vt:lpstr>
      <vt:lpstr>Graphs for cif</vt:lpstr>
      <vt:lpstr>Goals of competing risk analysis</vt:lpstr>
      <vt:lpstr>R Data example</vt:lpstr>
      <vt:lpstr>R Data example</vt:lpstr>
      <vt:lpstr>R Data example</vt:lpstr>
      <vt:lpstr>R Data example</vt:lpstr>
      <vt:lpstr>Goals of competing risk analysis</vt:lpstr>
      <vt:lpstr>R Data example – cumulative  incidences</vt:lpstr>
      <vt:lpstr>R Data example – cumulative incidences</vt:lpstr>
      <vt:lpstr>R Data example – plotting cif</vt:lpstr>
      <vt:lpstr>R Data example – naïve km estimates</vt:lpstr>
      <vt:lpstr>R Data example – comparison of estimates </vt:lpstr>
      <vt:lpstr>R Data example – comparison of estimates </vt:lpstr>
      <vt:lpstr>Goals of competing risk analysis</vt:lpstr>
      <vt:lpstr>R Data example</vt:lpstr>
      <vt:lpstr>Hypothesis testing</vt:lpstr>
      <vt:lpstr>R Data example</vt:lpstr>
      <vt:lpstr>R Data example</vt:lpstr>
      <vt:lpstr>Hypothesis testing</vt:lpstr>
      <vt:lpstr>R Data example</vt:lpstr>
      <vt:lpstr>R Data example – plotting cifs</vt:lpstr>
      <vt:lpstr>Hypothesis testing</vt:lpstr>
      <vt:lpstr>Goals of competing risk analysis</vt:lpstr>
      <vt:lpstr>Modelling in the presence of competing risks</vt:lpstr>
      <vt:lpstr>R Data example</vt:lpstr>
      <vt:lpstr>R Data example</vt:lpstr>
      <vt:lpstr>Modelling in the presence of competing risks</vt:lpstr>
      <vt:lpstr>Modelling in the presence of competing risks</vt:lpstr>
      <vt:lpstr>R Data example</vt:lpstr>
      <vt:lpstr>R Data example</vt:lpstr>
      <vt:lpstr>Model assumption checks</vt:lpstr>
      <vt:lpstr>summary</vt:lpstr>
      <vt:lpstr>connections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Farzaneh Boroumand</dc:creator>
  <cp:lastModifiedBy>Maarit Laaksonen</cp:lastModifiedBy>
  <cp:revision>135</cp:revision>
  <cp:lastPrinted>2026-02-06T05:34:45Z</cp:lastPrinted>
  <dcterms:created xsi:type="dcterms:W3CDTF">2025-03-26T05:12:06Z</dcterms:created>
  <dcterms:modified xsi:type="dcterms:W3CDTF">2026-02-27T02:47:03Z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0x010100C9694B62C85BB0468228B1561B8B6144</vt:lpwstr>
  </property>
</Properties>
</file>